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0" r:id="rId1"/>
    <p:sldMasterId id="2147483671" r:id="rId2"/>
  </p:sldMasterIdLst>
  <p:notesMasterIdLst>
    <p:notesMasterId r:id="rId34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7" r:id="rId21"/>
    <p:sldId id="278" r:id="rId22"/>
    <p:sldId id="289" r:id="rId23"/>
    <p:sldId id="279" r:id="rId24"/>
    <p:sldId id="288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A1488BA-0E8A-4F71-A7D4-DFE7362A272D}">
  <a:tblStyle styleId="{9A1488BA-0E8A-4F71-A7D4-DFE7362A272D}" styleName="Table_0">
    <a:wholeTbl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456"/>
    <p:restoredTop sz="93541"/>
  </p:normalViewPr>
  <p:slideViewPr>
    <p:cSldViewPr>
      <p:cViewPr>
        <p:scale>
          <a:sx n="110" d="100"/>
          <a:sy n="110" d="100"/>
        </p:scale>
        <p:origin x="-152" y="52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slide" Target="slides/slide31.xml"/><Relationship Id="rId34" Type="http://schemas.openxmlformats.org/officeDocument/2006/relationships/notesMaster" Target="notesMasters/notesMaster1.xml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jpg>
</file>

<file path=ppt/media/image29.png>
</file>

<file path=ppt/media/image3.jpg>
</file>

<file path=ppt/media/image30.png>
</file>

<file path=ppt/media/image31.jpg>
</file>

<file path=ppt/media/image32.png>
</file>

<file path=ppt/media/image33.png>
</file>

<file path=ppt/media/image34.png>
</file>

<file path=ppt/media/image35.png>
</file>

<file path=ppt/media/image4.png>
</file>

<file path=ppt/media/image5.jp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fr-FR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‹#›</a:t>
            </a:fld>
            <a:endParaRPr lang="fr-FR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</p:spTree>
    <p:extLst>
      <p:ext uri="{BB962C8B-B14F-4D97-AF65-F5344CB8AC3E}">
        <p14:creationId xmlns:p14="http://schemas.microsoft.com/office/powerpoint/2010/main" val="899464369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Relationship Id="rId3" Type="http://schemas.openxmlformats.org/officeDocument/2006/relationships/hyperlink" Target="https://google.github.io/physical-web/" TargetMode="Externa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Relationship Id="rId3" Type="http://schemas.openxmlformats.org/officeDocument/2006/relationships/hyperlink" Target="https://google.github.io/physical-web/" TargetMode="Externa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Shape 16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0768808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Shape 2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5672975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41" name="Shape 2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2" name="Shape 242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fr-FR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rPr>
              <a:t>11</a:t>
            </a:fld>
            <a:endParaRPr lang="fr-FR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  <a:rtl val="0"/>
            </a:endParaRPr>
          </a:p>
        </p:txBody>
      </p:sp>
    </p:spTree>
    <p:extLst>
      <p:ext uri="{BB962C8B-B14F-4D97-AF65-F5344CB8AC3E}">
        <p14:creationId xmlns:p14="http://schemas.microsoft.com/office/powerpoint/2010/main" val="5354247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Shape 24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9266704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Shape 26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63" name="Shape 2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fr-FR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Google has a project called "</a:t>
            </a:r>
            <a:r>
              <a:rPr lang="fr-FR" sz="12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The Physical Web</a:t>
            </a:r>
            <a:r>
              <a:rPr lang="fr-FR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," which accomplishes a similar thing—broadcasting URLs from a Bluetooth beacon. This has the same inflexibility problem as iBeacon, in that it </a:t>
            </a:r>
            <a:r>
              <a:rPr lang="fr-FR" sz="1200" b="0" i="1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only</a:t>
            </a:r>
            <a:r>
              <a:rPr lang="fr-FR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sends this one frame type. Again Eddystone is a more flexible, unifying standard that also covers this use case. The Physical Web project will actually be switching from its current "UriBeacon" standard to the new Eddystone-URL frame type.</a:t>
            </a:r>
          </a:p>
        </p:txBody>
      </p:sp>
      <p:sp>
        <p:nvSpPr>
          <p:cNvPr id="264" name="Shape 264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fr-FR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13</a:t>
            </a:fld>
            <a:endParaRPr lang="fr-FR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</p:spTree>
    <p:extLst>
      <p:ext uri="{BB962C8B-B14F-4D97-AF65-F5344CB8AC3E}">
        <p14:creationId xmlns:p14="http://schemas.microsoft.com/office/powerpoint/2010/main" val="99902998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Shape 27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77" name="Shape 2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fr-FR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Google has a project called "</a:t>
            </a:r>
            <a:r>
              <a:rPr lang="fr-FR" sz="12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The Physical Web</a:t>
            </a:r>
            <a:r>
              <a:rPr lang="fr-FR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," which accomplishes a similar thing—broadcasting URLs from a Bluetooth beacon. This has the same inflexibility problem as iBeacon, in that it </a:t>
            </a:r>
            <a:r>
              <a:rPr lang="fr-FR" sz="1200" b="0" i="1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only</a:t>
            </a:r>
            <a:r>
              <a:rPr lang="fr-FR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sends this one frame type. Again Eddystone is a more flexible, unifying standard that also covers this use case. The Physical Web project will actually be switching from its current "UriBeacon" standard to the new Eddystone-URL frame type.</a:t>
            </a:r>
          </a:p>
        </p:txBody>
      </p:sp>
      <p:sp>
        <p:nvSpPr>
          <p:cNvPr id="278" name="Shape 27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fr-FR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14</a:t>
            </a:fld>
            <a:endParaRPr lang="fr-FR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6977203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9" name="Shape 28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5422932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Shape 3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1" name="Shape 30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4020380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6" name="Shape 31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30649782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Shape 32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26" name="Shape 32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7" name="Shape 327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fr-FR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rPr>
              <a:t>18</a:t>
            </a:fld>
            <a:endParaRPr lang="fr-FR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  <a:rtl val="0"/>
            </a:endParaRPr>
          </a:p>
        </p:txBody>
      </p:sp>
    </p:spTree>
    <p:extLst>
      <p:ext uri="{BB962C8B-B14F-4D97-AF65-F5344CB8AC3E}">
        <p14:creationId xmlns:p14="http://schemas.microsoft.com/office/powerpoint/2010/main" val="164314246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Shape 35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55" name="Shape 3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6" name="Shape 356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fr-FR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rPr>
              <a:t>19</a:t>
            </a:fld>
            <a:endParaRPr lang="fr-FR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  <a:rtl val="0"/>
            </a:endParaRPr>
          </a:p>
        </p:txBody>
      </p:sp>
    </p:spTree>
    <p:extLst>
      <p:ext uri="{BB962C8B-B14F-4D97-AF65-F5344CB8AC3E}">
        <p14:creationId xmlns:p14="http://schemas.microsoft.com/office/powerpoint/2010/main" val="20730116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67" name="Shape 1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Shape 16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fr-FR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rPr>
              <a:t>2</a:t>
            </a:fld>
            <a:endParaRPr lang="fr-FR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  <a:rtl val="0"/>
            </a:endParaRPr>
          </a:p>
        </p:txBody>
      </p:sp>
    </p:spTree>
    <p:extLst>
      <p:ext uri="{BB962C8B-B14F-4D97-AF65-F5344CB8AC3E}">
        <p14:creationId xmlns:p14="http://schemas.microsoft.com/office/powerpoint/2010/main" val="14401692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2" name="Shape 36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33150757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2" name="Shape 36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35472585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Shape 3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0" name="Shape 37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07514867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Shape 35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55" name="Shape 3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6" name="Shape 356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fr-FR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rPr>
              <a:t>23</a:t>
            </a:fld>
            <a:endParaRPr lang="fr-FR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  <a:rtl val="0"/>
            </a:endParaRPr>
          </a:p>
        </p:txBody>
      </p:sp>
    </p:spTree>
    <p:extLst>
      <p:ext uri="{BB962C8B-B14F-4D97-AF65-F5344CB8AC3E}">
        <p14:creationId xmlns:p14="http://schemas.microsoft.com/office/powerpoint/2010/main" val="109217826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Shape 3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7" name="Shape 37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09632444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Shape 38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85" name="Shape 3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6" name="Shape 386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fr-FR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rPr>
              <a:t>25</a:t>
            </a:fld>
            <a:endParaRPr lang="fr-FR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  <a:rtl val="0"/>
            </a:endParaRPr>
          </a:p>
        </p:txBody>
      </p:sp>
    </p:spTree>
    <p:extLst>
      <p:ext uri="{BB962C8B-B14F-4D97-AF65-F5344CB8AC3E}">
        <p14:creationId xmlns:p14="http://schemas.microsoft.com/office/powerpoint/2010/main" val="51527266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Shape 3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2" name="Shape 39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53356553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Shape 3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9" name="Shape 39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53713141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Shape 4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7" name="Shape 40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69394037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Shape 4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9" name="Shape 41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8651071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Shape 1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27845553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Shape 4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8" name="Shape 42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39104203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Shape 4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6" name="Shape 43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7365178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Shape 18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6352931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92" name="Shape 1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Shape 193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fr-FR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rPr>
              <a:t>5</a:t>
            </a:fld>
            <a:endParaRPr lang="fr-FR"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  <a:rtl val="0"/>
            </a:endParaRPr>
          </a:p>
        </p:txBody>
      </p:sp>
    </p:spTree>
    <p:extLst>
      <p:ext uri="{BB962C8B-B14F-4D97-AF65-F5344CB8AC3E}">
        <p14:creationId xmlns:p14="http://schemas.microsoft.com/office/powerpoint/2010/main" val="82858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Shape 19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0416584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Shape 20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8673998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7" name="Shape 21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2698293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Shape 22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3289813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Diapositive de titr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0" marR="0" lvl="1" indent="0" algn="l" rtl="0">
              <a:spcBef>
                <a:spcPts val="0"/>
              </a:spcBef>
              <a:buNone/>
              <a:defRPr sz="1800"/>
            </a:lvl2pPr>
            <a:lvl3pPr marL="0" marR="0" lvl="2" indent="0" algn="l" rtl="0">
              <a:spcBef>
                <a:spcPts val="0"/>
              </a:spcBef>
              <a:buNone/>
              <a:defRPr sz="1800"/>
            </a:lvl3pPr>
            <a:lvl4pPr marL="0" marR="0" lvl="3" indent="0" algn="l" rtl="0">
              <a:spcBef>
                <a:spcPts val="0"/>
              </a:spcBef>
              <a:buNone/>
              <a:defRPr sz="1800"/>
            </a:lvl4pPr>
            <a:lvl5pPr marL="0" marR="0" lvl="4" indent="0" algn="l" rtl="0">
              <a:spcBef>
                <a:spcPts val="0"/>
              </a:spcBef>
              <a:buNone/>
              <a:defRPr sz="1800"/>
            </a:lvl5pPr>
            <a:lvl6pPr marL="0" marR="0" lvl="5" indent="0" algn="l" rtl="0">
              <a:spcBef>
                <a:spcPts val="0"/>
              </a:spcBef>
              <a:buNone/>
              <a:defRPr sz="1800"/>
            </a:lvl6pPr>
            <a:lvl7pPr marL="0" marR="0" lvl="6" indent="0" algn="l" rtl="0">
              <a:spcBef>
                <a:spcPts val="0"/>
              </a:spcBef>
              <a:buNone/>
              <a:defRPr sz="1800"/>
            </a:lvl7pPr>
            <a:lvl8pPr marL="0" marR="0" lvl="7" indent="0" algn="l" rtl="0">
              <a:spcBef>
                <a:spcPts val="0"/>
              </a:spcBef>
              <a:buNone/>
              <a:defRPr sz="1800"/>
            </a:lvl8pPr>
            <a:lvl9pPr marL="0" marR="0" lvl="8" indent="0" algn="l" rtl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799" cy="175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dt" idx="10"/>
          </p:nvPr>
        </p:nvSpPr>
        <p:spPr>
          <a:xfrm>
            <a:off x="457200" y="6356351"/>
            <a:ext cx="213359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ftr" idx="11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6553200" y="6356351"/>
            <a:ext cx="2133598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fr-FR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‹#›</a:t>
            </a:fld>
            <a:endParaRPr lang="fr-FR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re et texte vertical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0" marR="0" lvl="1" indent="0" algn="l" rtl="0">
              <a:spcBef>
                <a:spcPts val="0"/>
              </a:spcBef>
              <a:buNone/>
              <a:defRPr sz="1800"/>
            </a:lvl2pPr>
            <a:lvl3pPr marL="0" marR="0" lvl="2" indent="0" algn="l" rtl="0">
              <a:spcBef>
                <a:spcPts val="0"/>
              </a:spcBef>
              <a:buNone/>
              <a:defRPr sz="1800"/>
            </a:lvl3pPr>
            <a:lvl4pPr marL="0" marR="0" lvl="3" indent="0" algn="l" rtl="0">
              <a:spcBef>
                <a:spcPts val="0"/>
              </a:spcBef>
              <a:buNone/>
              <a:defRPr sz="1800"/>
            </a:lvl4pPr>
            <a:lvl5pPr marL="0" marR="0" lvl="4" indent="0" algn="l" rtl="0">
              <a:spcBef>
                <a:spcPts val="0"/>
              </a:spcBef>
              <a:buNone/>
              <a:defRPr sz="1800"/>
            </a:lvl5pPr>
            <a:lvl6pPr marL="0" marR="0" lvl="5" indent="0" algn="l" rtl="0">
              <a:spcBef>
                <a:spcPts val="0"/>
              </a:spcBef>
              <a:buNone/>
              <a:defRPr sz="1800"/>
            </a:lvl6pPr>
            <a:lvl7pPr marL="0" marR="0" lvl="6" indent="0" algn="l" rtl="0">
              <a:spcBef>
                <a:spcPts val="0"/>
              </a:spcBef>
              <a:buNone/>
              <a:defRPr sz="1800"/>
            </a:lvl7pPr>
            <a:lvl8pPr marL="0" marR="0" lvl="7" indent="0" algn="l" rtl="0">
              <a:spcBef>
                <a:spcPts val="0"/>
              </a:spcBef>
              <a:buNone/>
              <a:defRPr sz="1800"/>
            </a:lvl8pPr>
            <a:lvl9pPr marL="0" marR="0" lvl="8" indent="0" algn="l" rtl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 rot="5400000">
            <a:off x="2309017" y="-251616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635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742950" marR="0" lvl="1" indent="6985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1143000" marR="0" lvl="2" indent="762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600200" marR="0" lvl="3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2057400" marR="0" lvl="4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514600" marR="0" lvl="5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971800" marR="0" lvl="6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429000" marR="0" lvl="7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886200" marR="0" lvl="8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dt" idx="10"/>
          </p:nvPr>
        </p:nvSpPr>
        <p:spPr>
          <a:xfrm>
            <a:off x="457200" y="6356351"/>
            <a:ext cx="213359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ftr" idx="11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sldNum" idx="12"/>
          </p:nvPr>
        </p:nvSpPr>
        <p:spPr>
          <a:xfrm>
            <a:off x="6553200" y="6356351"/>
            <a:ext cx="2133598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fr-FR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‹#›</a:t>
            </a:fld>
            <a:endParaRPr lang="fr-FR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Titre vertical et texte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title"/>
          </p:nvPr>
        </p:nvSpPr>
        <p:spPr>
          <a:xfrm rot="5400000">
            <a:off x="4732336" y="2171702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0" marR="0" lvl="1" indent="0" algn="l" rtl="0">
              <a:spcBef>
                <a:spcPts val="0"/>
              </a:spcBef>
              <a:buNone/>
              <a:defRPr sz="1800"/>
            </a:lvl2pPr>
            <a:lvl3pPr marL="0" marR="0" lvl="2" indent="0" algn="l" rtl="0">
              <a:spcBef>
                <a:spcPts val="0"/>
              </a:spcBef>
              <a:buNone/>
              <a:defRPr sz="1800"/>
            </a:lvl3pPr>
            <a:lvl4pPr marL="0" marR="0" lvl="3" indent="0" algn="l" rtl="0">
              <a:spcBef>
                <a:spcPts val="0"/>
              </a:spcBef>
              <a:buNone/>
              <a:defRPr sz="1800"/>
            </a:lvl4pPr>
            <a:lvl5pPr marL="0" marR="0" lvl="4" indent="0" algn="l" rtl="0">
              <a:spcBef>
                <a:spcPts val="0"/>
              </a:spcBef>
              <a:buNone/>
              <a:defRPr sz="1800"/>
            </a:lvl5pPr>
            <a:lvl6pPr marL="0" marR="0" lvl="5" indent="0" algn="l" rtl="0">
              <a:spcBef>
                <a:spcPts val="0"/>
              </a:spcBef>
              <a:buNone/>
              <a:defRPr sz="1800"/>
            </a:lvl6pPr>
            <a:lvl7pPr marL="0" marR="0" lvl="6" indent="0" algn="l" rtl="0">
              <a:spcBef>
                <a:spcPts val="0"/>
              </a:spcBef>
              <a:buNone/>
              <a:defRPr sz="1800"/>
            </a:lvl7pPr>
            <a:lvl8pPr marL="0" marR="0" lvl="7" indent="0" algn="l" rtl="0">
              <a:spcBef>
                <a:spcPts val="0"/>
              </a:spcBef>
              <a:buNone/>
              <a:defRPr sz="1800"/>
            </a:lvl8pPr>
            <a:lvl9pPr marL="0" marR="0" lvl="8" indent="0" algn="l" rtl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 rot="5400000">
            <a:off x="541336" y="190502"/>
            <a:ext cx="5851525" cy="601979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635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742950" marR="0" lvl="1" indent="6985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1143000" marR="0" lvl="2" indent="762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600200" marR="0" lvl="3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2057400" marR="0" lvl="4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514600" marR="0" lvl="5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971800" marR="0" lvl="6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429000" marR="0" lvl="7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886200" marR="0" lvl="8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dt" idx="10"/>
          </p:nvPr>
        </p:nvSpPr>
        <p:spPr>
          <a:xfrm>
            <a:off x="457200" y="6356351"/>
            <a:ext cx="213359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ftr" idx="11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sldNum" idx="12"/>
          </p:nvPr>
        </p:nvSpPr>
        <p:spPr>
          <a:xfrm>
            <a:off x="6553200" y="6356351"/>
            <a:ext cx="2133598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fr-FR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‹#›</a:t>
            </a:fld>
            <a:endParaRPr lang="fr-FR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re et contenu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0" marR="0" lvl="1" indent="0" algn="l" rtl="0">
              <a:spcBef>
                <a:spcPts val="0"/>
              </a:spcBef>
              <a:buNone/>
              <a:defRPr sz="1800"/>
            </a:lvl2pPr>
            <a:lvl3pPr marL="0" marR="0" lvl="2" indent="0" algn="l" rtl="0">
              <a:spcBef>
                <a:spcPts val="0"/>
              </a:spcBef>
              <a:buNone/>
              <a:defRPr sz="1800"/>
            </a:lvl3pPr>
            <a:lvl4pPr marL="0" marR="0" lvl="3" indent="0" algn="l" rtl="0">
              <a:spcBef>
                <a:spcPts val="0"/>
              </a:spcBef>
              <a:buNone/>
              <a:defRPr sz="1800"/>
            </a:lvl4pPr>
            <a:lvl5pPr marL="0" marR="0" lvl="4" indent="0" algn="l" rtl="0">
              <a:spcBef>
                <a:spcPts val="0"/>
              </a:spcBef>
              <a:buNone/>
              <a:defRPr sz="1800"/>
            </a:lvl5pPr>
            <a:lvl6pPr marL="0" marR="0" lvl="5" indent="0" algn="l" rtl="0">
              <a:spcBef>
                <a:spcPts val="0"/>
              </a:spcBef>
              <a:buNone/>
              <a:defRPr sz="1800"/>
            </a:lvl6pPr>
            <a:lvl7pPr marL="0" marR="0" lvl="6" indent="0" algn="l" rtl="0">
              <a:spcBef>
                <a:spcPts val="0"/>
              </a:spcBef>
              <a:buNone/>
              <a:defRPr sz="1800"/>
            </a:lvl7pPr>
            <a:lvl8pPr marL="0" marR="0" lvl="7" indent="0" algn="l" rtl="0">
              <a:spcBef>
                <a:spcPts val="0"/>
              </a:spcBef>
              <a:buNone/>
              <a:defRPr sz="1800"/>
            </a:lvl8pPr>
            <a:lvl9pPr marL="0" marR="0" lvl="8" indent="0" algn="l" rtl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127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685800" marR="0" lvl="1" indent="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1143000" marR="0" lvl="2" indent="25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600200" marR="0" lvl="3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2057400" marR="0" lvl="4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514600" marR="0" lvl="5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971800" marR="0" lvl="6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429000" marR="0" lvl="7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886200" marR="0" lvl="8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93" name="Shape 93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94" name="Shape 94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09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95" name="Shape 95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fr-FR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‹#›</a:t>
            </a:fld>
            <a:endParaRPr lang="fr-FR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Diapositive de titre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ctrTitle"/>
          </p:nvPr>
        </p:nvSpPr>
        <p:spPr>
          <a:xfrm>
            <a:off x="1143000" y="1122362"/>
            <a:ext cx="6858000" cy="2387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0" marR="0" lvl="1" indent="0" algn="l" rtl="0">
              <a:spcBef>
                <a:spcPts val="0"/>
              </a:spcBef>
              <a:buNone/>
              <a:defRPr sz="1800"/>
            </a:lvl2pPr>
            <a:lvl3pPr marL="0" marR="0" lvl="2" indent="0" algn="l" rtl="0">
              <a:spcBef>
                <a:spcPts val="0"/>
              </a:spcBef>
              <a:buNone/>
              <a:defRPr sz="1800"/>
            </a:lvl3pPr>
            <a:lvl4pPr marL="0" marR="0" lvl="3" indent="0" algn="l" rtl="0">
              <a:spcBef>
                <a:spcPts val="0"/>
              </a:spcBef>
              <a:buNone/>
              <a:defRPr sz="1800"/>
            </a:lvl4pPr>
            <a:lvl5pPr marL="0" marR="0" lvl="4" indent="0" algn="l" rtl="0">
              <a:spcBef>
                <a:spcPts val="0"/>
              </a:spcBef>
              <a:buNone/>
              <a:defRPr sz="1800"/>
            </a:lvl5pPr>
            <a:lvl6pPr marL="0" marR="0" lvl="5" indent="0" algn="l" rtl="0">
              <a:spcBef>
                <a:spcPts val="0"/>
              </a:spcBef>
              <a:buNone/>
              <a:defRPr sz="1800"/>
            </a:lvl6pPr>
            <a:lvl7pPr marL="0" marR="0" lvl="6" indent="0" algn="l" rtl="0">
              <a:spcBef>
                <a:spcPts val="0"/>
              </a:spcBef>
              <a:buNone/>
              <a:defRPr sz="1800"/>
            </a:lvl7pPr>
            <a:lvl8pPr marL="0" marR="0" lvl="7" indent="0" algn="l" rtl="0">
              <a:spcBef>
                <a:spcPts val="0"/>
              </a:spcBef>
              <a:buNone/>
              <a:defRPr sz="1800"/>
            </a:lvl8pPr>
            <a:lvl9pPr marL="0" marR="0" lvl="8" indent="0" algn="l" rtl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98" name="Shape 98"/>
          <p:cNvSpPr txBox="1">
            <a:spLocks noGrp="1"/>
          </p:cNvSpPr>
          <p:nvPr>
            <p:ph type="subTitle" idx="1"/>
          </p:nvPr>
        </p:nvSpPr>
        <p:spPr>
          <a:xfrm>
            <a:off x="1143000" y="3602037"/>
            <a:ext cx="6858000" cy="16557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457200" marR="0" lvl="1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914400" marR="0" lvl="2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371600" marR="0" lvl="3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1828800" marR="0" lvl="4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286000" marR="0" lvl="5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743200" marR="0" lvl="6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200400" marR="0" lvl="7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657600" marR="0" lvl="8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99" name="Shape 99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100" name="Shape 100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09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101" name="Shape 101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fr-FR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‹#›</a:t>
            </a:fld>
            <a:endParaRPr lang="fr-FR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En-tête de section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>
            <a:spLocks noGrp="1"/>
          </p:cNvSpPr>
          <p:nvPr>
            <p:ph type="title"/>
          </p:nvPr>
        </p:nvSpPr>
        <p:spPr>
          <a:xfrm>
            <a:off x="623887" y="1709739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0" marR="0" lvl="1" indent="0" algn="l" rtl="0">
              <a:spcBef>
                <a:spcPts val="0"/>
              </a:spcBef>
              <a:buNone/>
              <a:defRPr sz="1800"/>
            </a:lvl2pPr>
            <a:lvl3pPr marL="0" marR="0" lvl="2" indent="0" algn="l" rtl="0">
              <a:spcBef>
                <a:spcPts val="0"/>
              </a:spcBef>
              <a:buNone/>
              <a:defRPr sz="1800"/>
            </a:lvl3pPr>
            <a:lvl4pPr marL="0" marR="0" lvl="3" indent="0" algn="l" rtl="0">
              <a:spcBef>
                <a:spcPts val="0"/>
              </a:spcBef>
              <a:buNone/>
              <a:defRPr sz="1800"/>
            </a:lvl4pPr>
            <a:lvl5pPr marL="0" marR="0" lvl="4" indent="0" algn="l" rtl="0">
              <a:spcBef>
                <a:spcPts val="0"/>
              </a:spcBef>
              <a:buNone/>
              <a:defRPr sz="1800"/>
            </a:lvl5pPr>
            <a:lvl6pPr marL="0" marR="0" lvl="5" indent="0" algn="l" rtl="0">
              <a:spcBef>
                <a:spcPts val="0"/>
              </a:spcBef>
              <a:buNone/>
              <a:defRPr sz="1800"/>
            </a:lvl6pPr>
            <a:lvl7pPr marL="0" marR="0" lvl="6" indent="0" algn="l" rtl="0">
              <a:spcBef>
                <a:spcPts val="0"/>
              </a:spcBef>
              <a:buNone/>
              <a:defRPr sz="1800"/>
            </a:lvl7pPr>
            <a:lvl8pPr marL="0" marR="0" lvl="7" indent="0" algn="l" rtl="0">
              <a:spcBef>
                <a:spcPts val="0"/>
              </a:spcBef>
              <a:buNone/>
              <a:defRPr sz="1800"/>
            </a:lvl8pPr>
            <a:lvl9pPr marL="0" marR="0" lvl="8" indent="0" algn="l" rtl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04" name="Shape 104"/>
          <p:cNvSpPr txBox="1">
            <a:spLocks noGrp="1"/>
          </p:cNvSpPr>
          <p:nvPr>
            <p:ph type="body" idx="1"/>
          </p:nvPr>
        </p:nvSpPr>
        <p:spPr>
          <a:xfrm>
            <a:off x="623887" y="4589464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105" name="Shape 105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106" name="Shape 106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09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107" name="Shape 107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fr-FR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‹#›</a:t>
            </a:fld>
            <a:endParaRPr lang="fr-FR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Deux contenus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0" marR="0" lvl="1" indent="0" algn="l" rtl="0">
              <a:spcBef>
                <a:spcPts val="0"/>
              </a:spcBef>
              <a:buNone/>
              <a:defRPr sz="1800"/>
            </a:lvl2pPr>
            <a:lvl3pPr marL="0" marR="0" lvl="2" indent="0" algn="l" rtl="0">
              <a:spcBef>
                <a:spcPts val="0"/>
              </a:spcBef>
              <a:buNone/>
              <a:defRPr sz="1800"/>
            </a:lvl3pPr>
            <a:lvl4pPr marL="0" marR="0" lvl="3" indent="0" algn="l" rtl="0">
              <a:spcBef>
                <a:spcPts val="0"/>
              </a:spcBef>
              <a:buNone/>
              <a:defRPr sz="1800"/>
            </a:lvl4pPr>
            <a:lvl5pPr marL="0" marR="0" lvl="4" indent="0" algn="l" rtl="0">
              <a:spcBef>
                <a:spcPts val="0"/>
              </a:spcBef>
              <a:buNone/>
              <a:defRPr sz="1800"/>
            </a:lvl5pPr>
            <a:lvl6pPr marL="0" marR="0" lvl="5" indent="0" algn="l" rtl="0">
              <a:spcBef>
                <a:spcPts val="0"/>
              </a:spcBef>
              <a:buNone/>
              <a:defRPr sz="1800"/>
            </a:lvl6pPr>
            <a:lvl7pPr marL="0" marR="0" lvl="6" indent="0" algn="l" rtl="0">
              <a:spcBef>
                <a:spcPts val="0"/>
              </a:spcBef>
              <a:buNone/>
              <a:defRPr sz="1800"/>
            </a:lvl7pPr>
            <a:lvl8pPr marL="0" marR="0" lvl="7" indent="0" algn="l" rtl="0">
              <a:spcBef>
                <a:spcPts val="0"/>
              </a:spcBef>
              <a:buNone/>
              <a:defRPr sz="1800"/>
            </a:lvl8pPr>
            <a:lvl9pPr marL="0" marR="0" lvl="8" indent="0" algn="l" rtl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10" name="Shape 110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127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685800" marR="0" lvl="1" indent="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1143000" marR="0" lvl="2" indent="25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600200" marR="0" lvl="3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2057400" marR="0" lvl="4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514600" marR="0" lvl="5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971800" marR="0" lvl="6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429000" marR="0" lvl="7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886200" marR="0" lvl="8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111" name="Shape 111"/>
          <p:cNvSpPr txBox="1">
            <a:spLocks noGrp="1"/>
          </p:cNvSpPr>
          <p:nvPr>
            <p:ph type="body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127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685800" marR="0" lvl="1" indent="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1143000" marR="0" lvl="2" indent="25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600200" marR="0" lvl="3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2057400" marR="0" lvl="4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514600" marR="0" lvl="5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971800" marR="0" lvl="6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429000" marR="0" lvl="7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886200" marR="0" lvl="8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112" name="Shape 112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113" name="Shape 113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09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114" name="Shape 114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fr-FR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‹#›</a:t>
            </a:fld>
            <a:endParaRPr lang="fr-FR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aison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>
            <a:spLocks noGrp="1"/>
          </p:cNvSpPr>
          <p:nvPr>
            <p:ph type="title"/>
          </p:nvPr>
        </p:nvSpPr>
        <p:spPr>
          <a:xfrm>
            <a:off x="629841" y="365126"/>
            <a:ext cx="7886700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0" marR="0" lvl="1" indent="0" algn="l" rtl="0">
              <a:spcBef>
                <a:spcPts val="0"/>
              </a:spcBef>
              <a:buNone/>
              <a:defRPr sz="1800"/>
            </a:lvl2pPr>
            <a:lvl3pPr marL="0" marR="0" lvl="2" indent="0" algn="l" rtl="0">
              <a:spcBef>
                <a:spcPts val="0"/>
              </a:spcBef>
              <a:buNone/>
              <a:defRPr sz="1800"/>
            </a:lvl3pPr>
            <a:lvl4pPr marL="0" marR="0" lvl="3" indent="0" algn="l" rtl="0">
              <a:spcBef>
                <a:spcPts val="0"/>
              </a:spcBef>
              <a:buNone/>
              <a:defRPr sz="1800"/>
            </a:lvl4pPr>
            <a:lvl5pPr marL="0" marR="0" lvl="4" indent="0" algn="l" rtl="0">
              <a:spcBef>
                <a:spcPts val="0"/>
              </a:spcBef>
              <a:buNone/>
              <a:defRPr sz="1800"/>
            </a:lvl5pPr>
            <a:lvl6pPr marL="0" marR="0" lvl="5" indent="0" algn="l" rtl="0">
              <a:spcBef>
                <a:spcPts val="0"/>
              </a:spcBef>
              <a:buNone/>
              <a:defRPr sz="1800"/>
            </a:lvl6pPr>
            <a:lvl7pPr marL="0" marR="0" lvl="6" indent="0" algn="l" rtl="0">
              <a:spcBef>
                <a:spcPts val="0"/>
              </a:spcBef>
              <a:buNone/>
              <a:defRPr sz="1800"/>
            </a:lvl7pPr>
            <a:lvl8pPr marL="0" marR="0" lvl="7" indent="0" algn="l" rtl="0">
              <a:spcBef>
                <a:spcPts val="0"/>
              </a:spcBef>
              <a:buNone/>
              <a:defRPr sz="1800"/>
            </a:lvl8pPr>
            <a:lvl9pPr marL="0" marR="0" lvl="8" indent="0" algn="l" rtl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17" name="Shape 117"/>
          <p:cNvSpPr txBox="1">
            <a:spLocks noGrp="1"/>
          </p:cNvSpPr>
          <p:nvPr>
            <p:ph type="body" idx="1"/>
          </p:nvPr>
        </p:nvSpPr>
        <p:spPr>
          <a:xfrm>
            <a:off x="629841" y="1681163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118" name="Shape 118"/>
          <p:cNvSpPr txBox="1">
            <a:spLocks noGrp="1"/>
          </p:cNvSpPr>
          <p:nvPr>
            <p:ph type="body" idx="2"/>
          </p:nvPr>
        </p:nvSpPr>
        <p:spPr>
          <a:xfrm>
            <a:off x="629841" y="2505075"/>
            <a:ext cx="3868340" cy="3684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127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685800" marR="0" lvl="1" indent="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1143000" marR="0" lvl="2" indent="25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600200" marR="0" lvl="3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2057400" marR="0" lvl="4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514600" marR="0" lvl="5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971800" marR="0" lvl="6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429000" marR="0" lvl="7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886200" marR="0" lvl="8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119" name="Shape 119"/>
          <p:cNvSpPr txBox="1">
            <a:spLocks noGrp="1"/>
          </p:cNvSpPr>
          <p:nvPr>
            <p:ph type="body" idx="3"/>
          </p:nvPr>
        </p:nvSpPr>
        <p:spPr>
          <a:xfrm>
            <a:off x="4629150" y="1681163"/>
            <a:ext cx="3887389" cy="8239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120" name="Shape 120"/>
          <p:cNvSpPr txBox="1">
            <a:spLocks noGrp="1"/>
          </p:cNvSpPr>
          <p:nvPr>
            <p:ph type="body" idx="4"/>
          </p:nvPr>
        </p:nvSpPr>
        <p:spPr>
          <a:xfrm>
            <a:off x="4629150" y="2505075"/>
            <a:ext cx="3887389" cy="3684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127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685800" marR="0" lvl="1" indent="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1143000" marR="0" lvl="2" indent="25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600200" marR="0" lvl="3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2057400" marR="0" lvl="4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514600" marR="0" lvl="5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971800" marR="0" lvl="6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429000" marR="0" lvl="7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886200" marR="0" lvl="8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121" name="Shape 121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122" name="Shape 122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09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123" name="Shape 123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fr-FR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‹#›</a:t>
            </a:fld>
            <a:endParaRPr lang="fr-FR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re seul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0" marR="0" lvl="1" indent="0" algn="l" rtl="0">
              <a:spcBef>
                <a:spcPts val="0"/>
              </a:spcBef>
              <a:buNone/>
              <a:defRPr sz="1800"/>
            </a:lvl2pPr>
            <a:lvl3pPr marL="0" marR="0" lvl="2" indent="0" algn="l" rtl="0">
              <a:spcBef>
                <a:spcPts val="0"/>
              </a:spcBef>
              <a:buNone/>
              <a:defRPr sz="1800"/>
            </a:lvl3pPr>
            <a:lvl4pPr marL="0" marR="0" lvl="3" indent="0" algn="l" rtl="0">
              <a:spcBef>
                <a:spcPts val="0"/>
              </a:spcBef>
              <a:buNone/>
              <a:defRPr sz="1800"/>
            </a:lvl4pPr>
            <a:lvl5pPr marL="0" marR="0" lvl="4" indent="0" algn="l" rtl="0">
              <a:spcBef>
                <a:spcPts val="0"/>
              </a:spcBef>
              <a:buNone/>
              <a:defRPr sz="1800"/>
            </a:lvl5pPr>
            <a:lvl6pPr marL="0" marR="0" lvl="5" indent="0" algn="l" rtl="0">
              <a:spcBef>
                <a:spcPts val="0"/>
              </a:spcBef>
              <a:buNone/>
              <a:defRPr sz="1800"/>
            </a:lvl6pPr>
            <a:lvl7pPr marL="0" marR="0" lvl="6" indent="0" algn="l" rtl="0">
              <a:spcBef>
                <a:spcPts val="0"/>
              </a:spcBef>
              <a:buNone/>
              <a:defRPr sz="1800"/>
            </a:lvl7pPr>
            <a:lvl8pPr marL="0" marR="0" lvl="7" indent="0" algn="l" rtl="0">
              <a:spcBef>
                <a:spcPts val="0"/>
              </a:spcBef>
              <a:buNone/>
              <a:defRPr sz="1800"/>
            </a:lvl8pPr>
            <a:lvl9pPr marL="0" marR="0" lvl="8" indent="0" algn="l" rtl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26" name="Shape 126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127" name="Shape 127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09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128" name="Shape 128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fr-FR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‹#›</a:t>
            </a:fld>
            <a:endParaRPr lang="fr-FR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Vide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131" name="Shape 131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09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132" name="Shape 132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fr-FR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‹#›</a:t>
            </a:fld>
            <a:endParaRPr lang="fr-FR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u avec légende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19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0" marR="0" lvl="1" indent="0" algn="l" rtl="0">
              <a:spcBef>
                <a:spcPts val="0"/>
              </a:spcBef>
              <a:buNone/>
              <a:defRPr sz="1800"/>
            </a:lvl2pPr>
            <a:lvl3pPr marL="0" marR="0" lvl="2" indent="0" algn="l" rtl="0">
              <a:spcBef>
                <a:spcPts val="0"/>
              </a:spcBef>
              <a:buNone/>
              <a:defRPr sz="1800"/>
            </a:lvl3pPr>
            <a:lvl4pPr marL="0" marR="0" lvl="3" indent="0" algn="l" rtl="0">
              <a:spcBef>
                <a:spcPts val="0"/>
              </a:spcBef>
              <a:buNone/>
              <a:defRPr sz="1800"/>
            </a:lvl4pPr>
            <a:lvl5pPr marL="0" marR="0" lvl="4" indent="0" algn="l" rtl="0">
              <a:spcBef>
                <a:spcPts val="0"/>
              </a:spcBef>
              <a:buNone/>
              <a:defRPr sz="1800"/>
            </a:lvl5pPr>
            <a:lvl6pPr marL="0" marR="0" lvl="5" indent="0" algn="l" rtl="0">
              <a:spcBef>
                <a:spcPts val="0"/>
              </a:spcBef>
              <a:buNone/>
              <a:defRPr sz="1800"/>
            </a:lvl6pPr>
            <a:lvl7pPr marL="0" marR="0" lvl="6" indent="0" algn="l" rtl="0">
              <a:spcBef>
                <a:spcPts val="0"/>
              </a:spcBef>
              <a:buNone/>
              <a:defRPr sz="1800"/>
            </a:lvl7pPr>
            <a:lvl8pPr marL="0" marR="0" lvl="7" indent="0" algn="l" rtl="0">
              <a:spcBef>
                <a:spcPts val="0"/>
              </a:spcBef>
              <a:buNone/>
              <a:defRPr sz="1800"/>
            </a:lvl8pPr>
            <a:lvl9pPr marL="0" marR="0" lvl="8" indent="0" algn="l" rtl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3887391" y="987425"/>
            <a:ext cx="4629150" cy="487362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1524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685800" marR="0" lvl="1" indent="101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1143000" marR="0" lvl="2" indent="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600200" marR="0" lvl="3" indent="127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2057400" marR="0" lvl="4" indent="127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514600" marR="0" lvl="5" indent="127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971800" marR="0" lvl="6" indent="127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429000" marR="0" lvl="7" indent="127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886200" marR="0" lvl="8" indent="127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136" name="Shape 136"/>
          <p:cNvSpPr txBox="1">
            <a:spLocks noGrp="1"/>
          </p:cNvSpPr>
          <p:nvPr>
            <p:ph type="body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137" name="Shape 13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138" name="Shape 138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09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139" name="Shape 13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fr-FR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‹#›</a:t>
            </a:fld>
            <a:endParaRPr lang="fr-FR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Deux contenu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0" marR="0" lvl="1" indent="0" algn="l" rtl="0">
              <a:spcBef>
                <a:spcPts val="0"/>
              </a:spcBef>
              <a:buNone/>
              <a:defRPr sz="1800"/>
            </a:lvl2pPr>
            <a:lvl3pPr marL="0" marR="0" lvl="2" indent="0" algn="l" rtl="0">
              <a:spcBef>
                <a:spcPts val="0"/>
              </a:spcBef>
              <a:buNone/>
              <a:defRPr sz="1800"/>
            </a:lvl3pPr>
            <a:lvl4pPr marL="0" marR="0" lvl="3" indent="0" algn="l" rtl="0">
              <a:spcBef>
                <a:spcPts val="0"/>
              </a:spcBef>
              <a:buNone/>
              <a:defRPr sz="1800"/>
            </a:lvl4pPr>
            <a:lvl5pPr marL="0" marR="0" lvl="4" indent="0" algn="l" rtl="0">
              <a:spcBef>
                <a:spcPts val="0"/>
              </a:spcBef>
              <a:buNone/>
              <a:defRPr sz="1800"/>
            </a:lvl5pPr>
            <a:lvl6pPr marL="0" marR="0" lvl="5" indent="0" algn="l" rtl="0">
              <a:spcBef>
                <a:spcPts val="0"/>
              </a:spcBef>
              <a:buNone/>
              <a:defRPr sz="1800"/>
            </a:lvl6pPr>
            <a:lvl7pPr marL="0" marR="0" lvl="6" indent="0" algn="l" rtl="0">
              <a:spcBef>
                <a:spcPts val="0"/>
              </a:spcBef>
              <a:buNone/>
              <a:defRPr sz="1800"/>
            </a:lvl7pPr>
            <a:lvl8pPr marL="0" marR="0" lvl="7" indent="0" algn="l" rtl="0">
              <a:spcBef>
                <a:spcPts val="0"/>
              </a:spcBef>
              <a:buNone/>
              <a:defRPr sz="1800"/>
            </a:lvl8pPr>
            <a:lvl9pPr marL="0" marR="0" lvl="8" indent="0" algn="l" rtl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598" cy="4525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38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742950" marR="0" lvl="1" indent="44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1143000" marR="0" lvl="2" indent="50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600200" marR="0" lvl="3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2057400" marR="0" lvl="4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514600" marR="0" lvl="5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971800" marR="0" lvl="6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429000" marR="0" lvl="7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886200" marR="0" lvl="8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598" cy="4525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38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742950" marR="0" lvl="1" indent="44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1143000" marR="0" lvl="2" indent="50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600200" marR="0" lvl="3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2057400" marR="0" lvl="4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514600" marR="0" lvl="5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971800" marR="0" lvl="6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429000" marR="0" lvl="7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886200" marR="0" lvl="8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dt" idx="10"/>
          </p:nvPr>
        </p:nvSpPr>
        <p:spPr>
          <a:xfrm>
            <a:off x="457200" y="6356351"/>
            <a:ext cx="213359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ftr" idx="11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6553200" y="6356351"/>
            <a:ext cx="2133598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fr-FR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‹#›</a:t>
            </a:fld>
            <a:endParaRPr lang="fr-FR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Image avec légende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19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0" marR="0" lvl="1" indent="0" algn="l" rtl="0">
              <a:spcBef>
                <a:spcPts val="0"/>
              </a:spcBef>
              <a:buNone/>
              <a:defRPr sz="1800"/>
            </a:lvl2pPr>
            <a:lvl3pPr marL="0" marR="0" lvl="2" indent="0" algn="l" rtl="0">
              <a:spcBef>
                <a:spcPts val="0"/>
              </a:spcBef>
              <a:buNone/>
              <a:defRPr sz="1800"/>
            </a:lvl3pPr>
            <a:lvl4pPr marL="0" marR="0" lvl="3" indent="0" algn="l" rtl="0">
              <a:spcBef>
                <a:spcPts val="0"/>
              </a:spcBef>
              <a:buNone/>
              <a:defRPr sz="1800"/>
            </a:lvl4pPr>
            <a:lvl5pPr marL="0" marR="0" lvl="4" indent="0" algn="l" rtl="0">
              <a:spcBef>
                <a:spcPts val="0"/>
              </a:spcBef>
              <a:buNone/>
              <a:defRPr sz="1800"/>
            </a:lvl5pPr>
            <a:lvl6pPr marL="0" marR="0" lvl="5" indent="0" algn="l" rtl="0">
              <a:spcBef>
                <a:spcPts val="0"/>
              </a:spcBef>
              <a:buNone/>
              <a:defRPr sz="1800"/>
            </a:lvl6pPr>
            <a:lvl7pPr marL="0" marR="0" lvl="6" indent="0" algn="l" rtl="0">
              <a:spcBef>
                <a:spcPts val="0"/>
              </a:spcBef>
              <a:buNone/>
              <a:defRPr sz="1800"/>
            </a:lvl7pPr>
            <a:lvl8pPr marL="0" marR="0" lvl="7" indent="0" algn="l" rtl="0">
              <a:spcBef>
                <a:spcPts val="0"/>
              </a:spcBef>
              <a:buNone/>
              <a:defRPr sz="1800"/>
            </a:lvl8pPr>
            <a:lvl9pPr marL="0" marR="0" lvl="8" indent="0" algn="l" rtl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42" name="Shape 142"/>
          <p:cNvSpPr>
            <a:spLocks noGrp="1"/>
          </p:cNvSpPr>
          <p:nvPr>
            <p:ph type="pic" idx="2"/>
          </p:nvPr>
        </p:nvSpPr>
        <p:spPr>
          <a:xfrm>
            <a:off x="3887391" y="987425"/>
            <a:ext cx="4629150" cy="487362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3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144" name="Shape 144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145" name="Shape 145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09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146" name="Shape 146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fr-FR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‹#›</a:t>
            </a:fld>
            <a:endParaRPr lang="fr-FR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re et texte vertical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0" marR="0" lvl="1" indent="0" algn="l" rtl="0">
              <a:spcBef>
                <a:spcPts val="0"/>
              </a:spcBef>
              <a:buNone/>
              <a:defRPr sz="1800"/>
            </a:lvl2pPr>
            <a:lvl3pPr marL="0" marR="0" lvl="2" indent="0" algn="l" rtl="0">
              <a:spcBef>
                <a:spcPts val="0"/>
              </a:spcBef>
              <a:buNone/>
              <a:defRPr sz="1800"/>
            </a:lvl3pPr>
            <a:lvl4pPr marL="0" marR="0" lvl="3" indent="0" algn="l" rtl="0">
              <a:spcBef>
                <a:spcPts val="0"/>
              </a:spcBef>
              <a:buNone/>
              <a:defRPr sz="1800"/>
            </a:lvl4pPr>
            <a:lvl5pPr marL="0" marR="0" lvl="4" indent="0" algn="l" rtl="0">
              <a:spcBef>
                <a:spcPts val="0"/>
              </a:spcBef>
              <a:buNone/>
              <a:defRPr sz="1800"/>
            </a:lvl5pPr>
            <a:lvl6pPr marL="0" marR="0" lvl="5" indent="0" algn="l" rtl="0">
              <a:spcBef>
                <a:spcPts val="0"/>
              </a:spcBef>
              <a:buNone/>
              <a:defRPr sz="1800"/>
            </a:lvl6pPr>
            <a:lvl7pPr marL="0" marR="0" lvl="6" indent="0" algn="l" rtl="0">
              <a:spcBef>
                <a:spcPts val="0"/>
              </a:spcBef>
              <a:buNone/>
              <a:defRPr sz="1800"/>
            </a:lvl7pPr>
            <a:lvl8pPr marL="0" marR="0" lvl="7" indent="0" algn="l" rtl="0">
              <a:spcBef>
                <a:spcPts val="0"/>
              </a:spcBef>
              <a:buNone/>
              <a:defRPr sz="1800"/>
            </a:lvl8pPr>
            <a:lvl9pPr marL="0" marR="0" lvl="8" indent="0" algn="l" rtl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 rot="5400000">
            <a:off x="2396330" y="57942"/>
            <a:ext cx="4351338" cy="7886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127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685800" marR="0" lvl="1" indent="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1143000" marR="0" lvl="2" indent="25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600200" marR="0" lvl="3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2057400" marR="0" lvl="4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514600" marR="0" lvl="5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971800" marR="0" lvl="6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429000" marR="0" lvl="7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886200" marR="0" lvl="8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150" name="Shape 150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151" name="Shape 151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09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152" name="Shape 152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fr-FR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‹#›</a:t>
            </a:fld>
            <a:endParaRPr lang="fr-FR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Titre vertical et texte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>
            <a:spLocks noGrp="1"/>
          </p:cNvSpPr>
          <p:nvPr>
            <p:ph type="title"/>
          </p:nvPr>
        </p:nvSpPr>
        <p:spPr>
          <a:xfrm rot="5400000">
            <a:off x="4623592" y="2285206"/>
            <a:ext cx="5811838" cy="19716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0" marR="0" lvl="1" indent="0" algn="l" rtl="0">
              <a:spcBef>
                <a:spcPts val="0"/>
              </a:spcBef>
              <a:buNone/>
              <a:defRPr sz="1800"/>
            </a:lvl2pPr>
            <a:lvl3pPr marL="0" marR="0" lvl="2" indent="0" algn="l" rtl="0">
              <a:spcBef>
                <a:spcPts val="0"/>
              </a:spcBef>
              <a:buNone/>
              <a:defRPr sz="1800"/>
            </a:lvl3pPr>
            <a:lvl4pPr marL="0" marR="0" lvl="3" indent="0" algn="l" rtl="0">
              <a:spcBef>
                <a:spcPts val="0"/>
              </a:spcBef>
              <a:buNone/>
              <a:defRPr sz="1800"/>
            </a:lvl4pPr>
            <a:lvl5pPr marL="0" marR="0" lvl="4" indent="0" algn="l" rtl="0">
              <a:spcBef>
                <a:spcPts val="0"/>
              </a:spcBef>
              <a:buNone/>
              <a:defRPr sz="1800"/>
            </a:lvl5pPr>
            <a:lvl6pPr marL="0" marR="0" lvl="5" indent="0" algn="l" rtl="0">
              <a:spcBef>
                <a:spcPts val="0"/>
              </a:spcBef>
              <a:buNone/>
              <a:defRPr sz="1800"/>
            </a:lvl6pPr>
            <a:lvl7pPr marL="0" marR="0" lvl="6" indent="0" algn="l" rtl="0">
              <a:spcBef>
                <a:spcPts val="0"/>
              </a:spcBef>
              <a:buNone/>
              <a:defRPr sz="1800"/>
            </a:lvl7pPr>
            <a:lvl8pPr marL="0" marR="0" lvl="7" indent="0" algn="l" rtl="0">
              <a:spcBef>
                <a:spcPts val="0"/>
              </a:spcBef>
              <a:buNone/>
              <a:defRPr sz="1800"/>
            </a:lvl8pPr>
            <a:lvl9pPr marL="0" marR="0" lvl="8" indent="0" algn="l" rtl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55" name="Shape 155"/>
          <p:cNvSpPr txBox="1">
            <a:spLocks noGrp="1"/>
          </p:cNvSpPr>
          <p:nvPr>
            <p:ph type="body" idx="1"/>
          </p:nvPr>
        </p:nvSpPr>
        <p:spPr>
          <a:xfrm rot="5400000">
            <a:off x="623093" y="370680"/>
            <a:ext cx="5811838" cy="58007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127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685800" marR="0" lvl="1" indent="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1143000" marR="0" lvl="2" indent="25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600200" marR="0" lvl="3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2057400" marR="0" lvl="4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514600" marR="0" lvl="5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971800" marR="0" lvl="6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429000" marR="0" lvl="7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886200" marR="0" lvl="8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156" name="Shape 156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157" name="Shape 157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09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fr-FR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‹#›</a:t>
            </a:fld>
            <a:endParaRPr lang="fr-FR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re et contenu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0" marR="0" lvl="1" indent="0" algn="l" rtl="0">
              <a:spcBef>
                <a:spcPts val="0"/>
              </a:spcBef>
              <a:buNone/>
              <a:defRPr sz="1800"/>
            </a:lvl2pPr>
            <a:lvl3pPr marL="0" marR="0" lvl="2" indent="0" algn="l" rtl="0">
              <a:spcBef>
                <a:spcPts val="0"/>
              </a:spcBef>
              <a:buNone/>
              <a:defRPr sz="1800"/>
            </a:lvl3pPr>
            <a:lvl4pPr marL="0" marR="0" lvl="3" indent="0" algn="l" rtl="0">
              <a:spcBef>
                <a:spcPts val="0"/>
              </a:spcBef>
              <a:buNone/>
              <a:defRPr sz="1800"/>
            </a:lvl4pPr>
            <a:lvl5pPr marL="0" marR="0" lvl="4" indent="0" algn="l" rtl="0">
              <a:spcBef>
                <a:spcPts val="0"/>
              </a:spcBef>
              <a:buNone/>
              <a:defRPr sz="1800"/>
            </a:lvl5pPr>
            <a:lvl6pPr marL="0" marR="0" lvl="5" indent="0" algn="l" rtl="0">
              <a:spcBef>
                <a:spcPts val="0"/>
              </a:spcBef>
              <a:buNone/>
              <a:defRPr sz="1800"/>
            </a:lvl6pPr>
            <a:lvl7pPr marL="0" marR="0" lvl="6" indent="0" algn="l" rtl="0">
              <a:spcBef>
                <a:spcPts val="0"/>
              </a:spcBef>
              <a:buNone/>
              <a:defRPr sz="1800"/>
            </a:lvl7pPr>
            <a:lvl8pPr marL="0" marR="0" lvl="7" indent="0" algn="l" rtl="0">
              <a:spcBef>
                <a:spcPts val="0"/>
              </a:spcBef>
              <a:buNone/>
              <a:defRPr sz="1800"/>
            </a:lvl8pPr>
            <a:lvl9pPr marL="0" marR="0" lvl="8" indent="0" algn="l" rtl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635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742950" marR="0" lvl="1" indent="6985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1143000" marR="0" lvl="2" indent="762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600200" marR="0" lvl="3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2057400" marR="0" lvl="4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514600" marR="0" lvl="5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971800" marR="0" lvl="6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429000" marR="0" lvl="7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886200" marR="0" lvl="8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dt" idx="10"/>
          </p:nvPr>
        </p:nvSpPr>
        <p:spPr>
          <a:xfrm>
            <a:off x="457200" y="6356351"/>
            <a:ext cx="213359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ftr" idx="11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sldNum" idx="12"/>
          </p:nvPr>
        </p:nvSpPr>
        <p:spPr>
          <a:xfrm>
            <a:off x="6553200" y="6356351"/>
            <a:ext cx="2133598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fr-FR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‹#›</a:t>
            </a:fld>
            <a:endParaRPr lang="fr-FR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Titre de section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722312" y="4406901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0" marR="0" lvl="1" indent="0" algn="l" rtl="0">
              <a:spcBef>
                <a:spcPts val="0"/>
              </a:spcBef>
              <a:buNone/>
              <a:defRPr sz="1800"/>
            </a:lvl2pPr>
            <a:lvl3pPr marL="0" marR="0" lvl="2" indent="0" algn="l" rtl="0">
              <a:spcBef>
                <a:spcPts val="0"/>
              </a:spcBef>
              <a:buNone/>
              <a:defRPr sz="1800"/>
            </a:lvl3pPr>
            <a:lvl4pPr marL="0" marR="0" lvl="3" indent="0" algn="l" rtl="0">
              <a:spcBef>
                <a:spcPts val="0"/>
              </a:spcBef>
              <a:buNone/>
              <a:defRPr sz="1800"/>
            </a:lvl4pPr>
            <a:lvl5pPr marL="0" marR="0" lvl="4" indent="0" algn="l" rtl="0">
              <a:spcBef>
                <a:spcPts val="0"/>
              </a:spcBef>
              <a:buNone/>
              <a:defRPr sz="1800"/>
            </a:lvl5pPr>
            <a:lvl6pPr marL="0" marR="0" lvl="5" indent="0" algn="l" rtl="0">
              <a:spcBef>
                <a:spcPts val="0"/>
              </a:spcBef>
              <a:buNone/>
              <a:defRPr sz="1800"/>
            </a:lvl6pPr>
            <a:lvl7pPr marL="0" marR="0" lvl="6" indent="0" algn="l" rtl="0">
              <a:spcBef>
                <a:spcPts val="0"/>
              </a:spcBef>
              <a:buNone/>
              <a:defRPr sz="1800"/>
            </a:lvl7pPr>
            <a:lvl8pPr marL="0" marR="0" lvl="7" indent="0" algn="l" rtl="0">
              <a:spcBef>
                <a:spcPts val="0"/>
              </a:spcBef>
              <a:buNone/>
              <a:defRPr sz="1800"/>
            </a:lvl8pPr>
            <a:lvl9pPr marL="0" marR="0" lvl="8" indent="0" algn="l" rtl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722312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dt" idx="10"/>
          </p:nvPr>
        </p:nvSpPr>
        <p:spPr>
          <a:xfrm>
            <a:off x="457200" y="6356351"/>
            <a:ext cx="213359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ftr" idx="11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sldNum" idx="12"/>
          </p:nvPr>
        </p:nvSpPr>
        <p:spPr>
          <a:xfrm>
            <a:off x="6553200" y="6356351"/>
            <a:ext cx="2133598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fr-FR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‹#›</a:t>
            </a:fld>
            <a:endParaRPr lang="fr-FR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ais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0" marR="0" lvl="1" indent="0" algn="l" rtl="0">
              <a:spcBef>
                <a:spcPts val="0"/>
              </a:spcBef>
              <a:buNone/>
              <a:defRPr sz="1800"/>
            </a:lvl2pPr>
            <a:lvl3pPr marL="0" marR="0" lvl="2" indent="0" algn="l" rtl="0">
              <a:spcBef>
                <a:spcPts val="0"/>
              </a:spcBef>
              <a:buNone/>
              <a:defRPr sz="1800"/>
            </a:lvl3pPr>
            <a:lvl4pPr marL="0" marR="0" lvl="3" indent="0" algn="l" rtl="0">
              <a:spcBef>
                <a:spcPts val="0"/>
              </a:spcBef>
              <a:buNone/>
              <a:defRPr sz="1800"/>
            </a:lvl4pPr>
            <a:lvl5pPr marL="0" marR="0" lvl="4" indent="0" algn="l" rtl="0">
              <a:spcBef>
                <a:spcPts val="0"/>
              </a:spcBef>
              <a:buNone/>
              <a:defRPr sz="1800"/>
            </a:lvl5pPr>
            <a:lvl6pPr marL="0" marR="0" lvl="5" indent="0" algn="l" rtl="0">
              <a:spcBef>
                <a:spcPts val="0"/>
              </a:spcBef>
              <a:buNone/>
              <a:defRPr sz="1800"/>
            </a:lvl6pPr>
            <a:lvl7pPr marL="0" marR="0" lvl="6" indent="0" algn="l" rtl="0">
              <a:spcBef>
                <a:spcPts val="0"/>
              </a:spcBef>
              <a:buNone/>
              <a:defRPr sz="1800"/>
            </a:lvl7pPr>
            <a:lvl8pPr marL="0" marR="0" lvl="7" indent="0" algn="l" rtl="0">
              <a:spcBef>
                <a:spcPts val="0"/>
              </a:spcBef>
              <a:buNone/>
              <a:defRPr sz="1800"/>
            </a:lvl8pPr>
            <a:lvl9pPr marL="0" marR="0" lvl="8" indent="0" algn="l" rtl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457200" y="1535112"/>
            <a:ext cx="4040187" cy="6397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7" cy="395128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742950" marR="0" lvl="1" indent="190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1143000" marR="0" lvl="2" indent="38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6002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20574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5146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9718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429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8862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body" idx="3"/>
          </p:nvPr>
        </p:nvSpPr>
        <p:spPr>
          <a:xfrm>
            <a:off x="4645026" y="1535112"/>
            <a:ext cx="4041773" cy="6397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body" idx="4"/>
          </p:nvPr>
        </p:nvSpPr>
        <p:spPr>
          <a:xfrm>
            <a:off x="4645026" y="2174875"/>
            <a:ext cx="4041773" cy="395128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12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742950" marR="0" lvl="1" indent="190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1143000" marR="0" lvl="2" indent="38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6002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20574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5146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9718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4290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8862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dt" idx="10"/>
          </p:nvPr>
        </p:nvSpPr>
        <p:spPr>
          <a:xfrm>
            <a:off x="457200" y="6356351"/>
            <a:ext cx="213359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ftr" idx="11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6553200" y="6356351"/>
            <a:ext cx="2133598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fr-FR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‹#›</a:t>
            </a:fld>
            <a:endParaRPr lang="fr-FR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re seul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0" marR="0" lvl="1" indent="0" algn="l" rtl="0">
              <a:spcBef>
                <a:spcPts val="0"/>
              </a:spcBef>
              <a:buNone/>
              <a:defRPr sz="1800"/>
            </a:lvl2pPr>
            <a:lvl3pPr marL="0" marR="0" lvl="2" indent="0" algn="l" rtl="0">
              <a:spcBef>
                <a:spcPts val="0"/>
              </a:spcBef>
              <a:buNone/>
              <a:defRPr sz="1800"/>
            </a:lvl3pPr>
            <a:lvl4pPr marL="0" marR="0" lvl="3" indent="0" algn="l" rtl="0">
              <a:spcBef>
                <a:spcPts val="0"/>
              </a:spcBef>
              <a:buNone/>
              <a:defRPr sz="1800"/>
            </a:lvl4pPr>
            <a:lvl5pPr marL="0" marR="0" lvl="4" indent="0" algn="l" rtl="0">
              <a:spcBef>
                <a:spcPts val="0"/>
              </a:spcBef>
              <a:buNone/>
              <a:defRPr sz="1800"/>
            </a:lvl5pPr>
            <a:lvl6pPr marL="0" marR="0" lvl="5" indent="0" algn="l" rtl="0">
              <a:spcBef>
                <a:spcPts val="0"/>
              </a:spcBef>
              <a:buNone/>
              <a:defRPr sz="1800"/>
            </a:lvl6pPr>
            <a:lvl7pPr marL="0" marR="0" lvl="6" indent="0" algn="l" rtl="0">
              <a:spcBef>
                <a:spcPts val="0"/>
              </a:spcBef>
              <a:buNone/>
              <a:defRPr sz="1800"/>
            </a:lvl7pPr>
            <a:lvl8pPr marL="0" marR="0" lvl="7" indent="0" algn="l" rtl="0">
              <a:spcBef>
                <a:spcPts val="0"/>
              </a:spcBef>
              <a:buNone/>
              <a:defRPr sz="1800"/>
            </a:lvl8pPr>
            <a:lvl9pPr marL="0" marR="0" lvl="8" indent="0" algn="l" rtl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dt" idx="10"/>
          </p:nvPr>
        </p:nvSpPr>
        <p:spPr>
          <a:xfrm>
            <a:off x="457200" y="6356351"/>
            <a:ext cx="213359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ftr" idx="11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6553200" y="6356351"/>
            <a:ext cx="2133598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fr-FR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‹#›</a:t>
            </a:fld>
            <a:endParaRPr lang="fr-FR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Vid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dt" idx="10"/>
          </p:nvPr>
        </p:nvSpPr>
        <p:spPr>
          <a:xfrm>
            <a:off x="457200" y="6356351"/>
            <a:ext cx="213359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ftr" idx="11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sldNum" idx="12"/>
          </p:nvPr>
        </p:nvSpPr>
        <p:spPr>
          <a:xfrm>
            <a:off x="6553200" y="6356351"/>
            <a:ext cx="2133598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fr-FR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‹#›</a:t>
            </a:fld>
            <a:endParaRPr lang="fr-FR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u avec légende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4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0" marR="0" lvl="1" indent="0" algn="l" rtl="0">
              <a:spcBef>
                <a:spcPts val="0"/>
              </a:spcBef>
              <a:buNone/>
              <a:defRPr sz="1800"/>
            </a:lvl2pPr>
            <a:lvl3pPr marL="0" marR="0" lvl="2" indent="0" algn="l" rtl="0">
              <a:spcBef>
                <a:spcPts val="0"/>
              </a:spcBef>
              <a:buNone/>
              <a:defRPr sz="1800"/>
            </a:lvl3pPr>
            <a:lvl4pPr marL="0" marR="0" lvl="3" indent="0" algn="l" rtl="0">
              <a:spcBef>
                <a:spcPts val="0"/>
              </a:spcBef>
              <a:buNone/>
              <a:defRPr sz="1800"/>
            </a:lvl4pPr>
            <a:lvl5pPr marL="0" marR="0" lvl="4" indent="0" algn="l" rtl="0">
              <a:spcBef>
                <a:spcPts val="0"/>
              </a:spcBef>
              <a:buNone/>
              <a:defRPr sz="1800"/>
            </a:lvl5pPr>
            <a:lvl6pPr marL="0" marR="0" lvl="5" indent="0" algn="l" rtl="0">
              <a:spcBef>
                <a:spcPts val="0"/>
              </a:spcBef>
              <a:buNone/>
              <a:defRPr sz="1800"/>
            </a:lvl6pPr>
            <a:lvl7pPr marL="0" marR="0" lvl="6" indent="0" algn="l" rtl="0">
              <a:spcBef>
                <a:spcPts val="0"/>
              </a:spcBef>
              <a:buNone/>
              <a:defRPr sz="1800"/>
            </a:lvl7pPr>
            <a:lvl8pPr marL="0" marR="0" lvl="7" indent="0" algn="l" rtl="0">
              <a:spcBef>
                <a:spcPts val="0"/>
              </a:spcBef>
              <a:buNone/>
              <a:defRPr sz="1800"/>
            </a:lvl8pPr>
            <a:lvl9pPr marL="0" marR="0" lvl="8" indent="0" algn="l" rtl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3575050" y="273052"/>
            <a:ext cx="5111750" cy="585311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63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742950" marR="0" lvl="1" indent="69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1143000" marR="0" lvl="2" indent="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600200" marR="0" lvl="3" indent="25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2057400" marR="0" lvl="4" indent="25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514600" marR="0" lvl="5" indent="25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971800" marR="0" lvl="6" indent="25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429000" marR="0" lvl="7" indent="25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886200" marR="0" lvl="8" indent="25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dt" idx="10"/>
          </p:nvPr>
        </p:nvSpPr>
        <p:spPr>
          <a:xfrm>
            <a:off x="457200" y="6356351"/>
            <a:ext cx="213359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ftr" idx="11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sldNum" idx="12"/>
          </p:nvPr>
        </p:nvSpPr>
        <p:spPr>
          <a:xfrm>
            <a:off x="6553200" y="6356351"/>
            <a:ext cx="2133598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fr-FR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‹#›</a:t>
            </a:fld>
            <a:endParaRPr lang="fr-FR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Image avec légende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399" cy="5667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0" marR="0" lvl="1" indent="0" algn="l" rtl="0">
              <a:spcBef>
                <a:spcPts val="0"/>
              </a:spcBef>
              <a:buNone/>
              <a:defRPr sz="1800"/>
            </a:lvl2pPr>
            <a:lvl3pPr marL="0" marR="0" lvl="2" indent="0" algn="l" rtl="0">
              <a:spcBef>
                <a:spcPts val="0"/>
              </a:spcBef>
              <a:buNone/>
              <a:defRPr sz="1800"/>
            </a:lvl3pPr>
            <a:lvl4pPr marL="0" marR="0" lvl="3" indent="0" algn="l" rtl="0">
              <a:spcBef>
                <a:spcPts val="0"/>
              </a:spcBef>
              <a:buNone/>
              <a:defRPr sz="1800"/>
            </a:lvl4pPr>
            <a:lvl5pPr marL="0" marR="0" lvl="4" indent="0" algn="l" rtl="0">
              <a:spcBef>
                <a:spcPts val="0"/>
              </a:spcBef>
              <a:buNone/>
              <a:defRPr sz="1800"/>
            </a:lvl5pPr>
            <a:lvl6pPr marL="0" marR="0" lvl="5" indent="0" algn="l" rtl="0">
              <a:spcBef>
                <a:spcPts val="0"/>
              </a:spcBef>
              <a:buNone/>
              <a:defRPr sz="1800"/>
            </a:lvl6pPr>
            <a:lvl7pPr marL="0" marR="0" lvl="6" indent="0" algn="l" rtl="0">
              <a:spcBef>
                <a:spcPts val="0"/>
              </a:spcBef>
              <a:buNone/>
              <a:defRPr sz="1800"/>
            </a:lvl7pPr>
            <a:lvl8pPr marL="0" marR="0" lvl="7" indent="0" algn="l" rtl="0">
              <a:spcBef>
                <a:spcPts val="0"/>
              </a:spcBef>
              <a:buNone/>
              <a:defRPr sz="1800"/>
            </a:lvl8pPr>
            <a:lvl9pPr marL="0" marR="0" lvl="8" indent="0" algn="l" rtl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67" name="Shape 67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3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1792288" y="5367337"/>
            <a:ext cx="5486399" cy="8048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dt" idx="10"/>
          </p:nvPr>
        </p:nvSpPr>
        <p:spPr>
          <a:xfrm>
            <a:off x="457200" y="6356351"/>
            <a:ext cx="213359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ftr" idx="11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sldNum" idx="12"/>
          </p:nvPr>
        </p:nvSpPr>
        <p:spPr>
          <a:xfrm>
            <a:off x="6553200" y="6356351"/>
            <a:ext cx="2133598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fr-FR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‹#›</a:t>
            </a:fld>
            <a:endParaRPr lang="fr-FR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0" marR="0" lvl="1" indent="0" algn="l" rtl="0">
              <a:spcBef>
                <a:spcPts val="0"/>
              </a:spcBef>
              <a:buNone/>
              <a:defRPr sz="1800"/>
            </a:lvl2pPr>
            <a:lvl3pPr marL="0" marR="0" lvl="2" indent="0" algn="l" rtl="0">
              <a:spcBef>
                <a:spcPts val="0"/>
              </a:spcBef>
              <a:buNone/>
              <a:defRPr sz="1800"/>
            </a:lvl3pPr>
            <a:lvl4pPr marL="0" marR="0" lvl="3" indent="0" algn="l" rtl="0">
              <a:spcBef>
                <a:spcPts val="0"/>
              </a:spcBef>
              <a:buNone/>
              <a:defRPr sz="1800"/>
            </a:lvl4pPr>
            <a:lvl5pPr marL="0" marR="0" lvl="4" indent="0" algn="l" rtl="0">
              <a:spcBef>
                <a:spcPts val="0"/>
              </a:spcBef>
              <a:buNone/>
              <a:defRPr sz="1800"/>
            </a:lvl5pPr>
            <a:lvl6pPr marL="0" marR="0" lvl="5" indent="0" algn="l" rtl="0">
              <a:spcBef>
                <a:spcPts val="0"/>
              </a:spcBef>
              <a:buNone/>
              <a:defRPr sz="1800"/>
            </a:lvl6pPr>
            <a:lvl7pPr marL="0" marR="0" lvl="6" indent="0" algn="l" rtl="0">
              <a:spcBef>
                <a:spcPts val="0"/>
              </a:spcBef>
              <a:buNone/>
              <a:defRPr sz="1800"/>
            </a:lvl7pPr>
            <a:lvl8pPr marL="0" marR="0" lvl="7" indent="0" algn="l" rtl="0">
              <a:spcBef>
                <a:spcPts val="0"/>
              </a:spcBef>
              <a:buNone/>
              <a:defRPr sz="1800"/>
            </a:lvl8pPr>
            <a:lvl9pPr marL="0" marR="0" lvl="8" indent="0" algn="l" rtl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635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742950" marR="0" lvl="1" indent="6985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1143000" marR="0" lvl="2" indent="762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600200" marR="0" lvl="3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2057400" marR="0" lvl="4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514600" marR="0" lvl="5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971800" marR="0" lvl="6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429000" marR="0" lvl="7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886200" marR="0" lvl="8" indent="254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dt" idx="10"/>
          </p:nvPr>
        </p:nvSpPr>
        <p:spPr>
          <a:xfrm>
            <a:off x="457200" y="6356351"/>
            <a:ext cx="213359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ftr" idx="11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6553200" y="6356351"/>
            <a:ext cx="2133598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fr-FR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‹#›</a:t>
            </a:fld>
            <a:endParaRPr lang="fr-FR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title"/>
          </p:nvPr>
        </p:nvSpPr>
        <p:spPr>
          <a:xfrm>
            <a:off x="628650" y="365126"/>
            <a:ext cx="7886700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0" marR="0" lvl="1" indent="0" algn="l" rtl="0">
              <a:spcBef>
                <a:spcPts val="0"/>
              </a:spcBef>
              <a:buNone/>
              <a:defRPr sz="1800"/>
            </a:lvl2pPr>
            <a:lvl3pPr marL="0" marR="0" lvl="2" indent="0" algn="l" rtl="0">
              <a:spcBef>
                <a:spcPts val="0"/>
              </a:spcBef>
              <a:buNone/>
              <a:defRPr sz="1800"/>
            </a:lvl3pPr>
            <a:lvl4pPr marL="0" marR="0" lvl="3" indent="0" algn="l" rtl="0">
              <a:spcBef>
                <a:spcPts val="0"/>
              </a:spcBef>
              <a:buNone/>
              <a:defRPr sz="1800"/>
            </a:lvl4pPr>
            <a:lvl5pPr marL="0" marR="0" lvl="4" indent="0" algn="l" rtl="0">
              <a:spcBef>
                <a:spcPts val="0"/>
              </a:spcBef>
              <a:buNone/>
              <a:defRPr sz="1800"/>
            </a:lvl5pPr>
            <a:lvl6pPr marL="0" marR="0" lvl="5" indent="0" algn="l" rtl="0">
              <a:spcBef>
                <a:spcPts val="0"/>
              </a:spcBef>
              <a:buNone/>
              <a:defRPr sz="1800"/>
            </a:lvl6pPr>
            <a:lvl7pPr marL="0" marR="0" lvl="6" indent="0" algn="l" rtl="0">
              <a:spcBef>
                <a:spcPts val="0"/>
              </a:spcBef>
              <a:buNone/>
              <a:defRPr sz="1800"/>
            </a:lvl7pPr>
            <a:lvl8pPr marL="0" marR="0" lvl="7" indent="0" algn="l" rtl="0">
              <a:spcBef>
                <a:spcPts val="0"/>
              </a:spcBef>
              <a:buNone/>
              <a:defRPr sz="1800"/>
            </a:lvl8pPr>
            <a:lvl9pPr marL="0" marR="0" lvl="8" indent="0" algn="l" rtl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127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685800" marR="0" lvl="1" indent="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1143000" marR="0" lvl="2" indent="25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600200" marR="0" lvl="3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2057400" marR="0" lvl="4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514600" marR="0" lvl="5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971800" marR="0" lvl="6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429000" marR="0" lvl="7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886200" marR="0" lvl="8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87" name="Shape 8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88" name="Shape 88"/>
          <p:cNvSpPr txBox="1">
            <a:spLocks noGrp="1"/>
          </p:cNvSpPr>
          <p:nvPr>
            <p:ph type="ftr" idx="11"/>
          </p:nvPr>
        </p:nvSpPr>
        <p:spPr>
          <a:xfrm>
            <a:off x="3028950" y="6356351"/>
            <a:ext cx="308609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defRPr>
            </a:lvl9pPr>
          </a:lstStyle>
          <a:p>
            <a:endParaRPr/>
          </a:p>
        </p:txBody>
      </p:sp>
      <p:sp>
        <p:nvSpPr>
          <p:cNvPr id="89" name="Shape 89"/>
          <p:cNvSpPr txBox="1">
            <a:spLocks noGrp="1"/>
          </p:cNvSpPr>
          <p:nvPr>
            <p:ph type="sldNum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fr-FR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‹#›</a:t>
            </a:fld>
            <a:endParaRPr lang="fr-FR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7" Type="http://schemas.openxmlformats.org/officeDocument/2006/relationships/image" Target="../media/image14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4.png"/><Relationship Id="rId5" Type="http://schemas.openxmlformats.org/officeDocument/2006/relationships/image" Target="../media/image19.png"/><Relationship Id="rId6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jp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5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4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6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4" Type="http://schemas.openxmlformats.org/officeDocument/2006/relationships/image" Target="../media/image28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.jp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9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31.jpg"/><Relationship Id="rId5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4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/>
          </a:blip>
          <a:stretch>
            <a:fillRect r="-25995"/>
          </a:stretch>
        </a:blip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Shape 16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525994" y="2420888"/>
            <a:ext cx="2308034" cy="1077084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Shape 164"/>
          <p:cNvSpPr/>
          <p:nvPr/>
        </p:nvSpPr>
        <p:spPr>
          <a:xfrm>
            <a:off x="1331640" y="1218091"/>
            <a:ext cx="6696744" cy="1008112"/>
          </a:xfrm>
          <a:prstGeom prst="roundRect">
            <a:avLst>
              <a:gd name="adj" fmla="val 16667"/>
            </a:avLst>
          </a:prstGeom>
          <a:solidFill>
            <a:schemeClr val="dk1">
              <a:alpha val="40392"/>
            </a:schemeClr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libri"/>
              <a:buNone/>
            </a:pPr>
            <a:r>
              <a:rPr lang="fr-FR" sz="4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Projet Maison Connectée</a:t>
            </a:r>
          </a:p>
        </p:txBody>
      </p:sp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598" cy="452596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3429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fr-FR" sz="2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Pour communiquer de façon standardisée avec la plateforme </a:t>
            </a:r>
            <a:r>
              <a:rPr lang="fr-FR" sz="200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domotique</a:t>
            </a:r>
          </a:p>
          <a:p>
            <a:pPr marL="3429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endParaRPr lang="fr-FR" sz="2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  <a:p>
            <a:pPr marL="3429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fr-FR" sz="2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Définition des </a:t>
            </a:r>
            <a:r>
              <a:rPr lang="fr-FR" sz="20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Endpoints</a:t>
            </a:r>
            <a:r>
              <a:rPr lang="fr-FR" sz="2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 </a:t>
            </a:r>
            <a:endParaRPr lang="fr-FR" sz="2000" b="0" i="0" u="none" strike="noStrike" cap="none" dirty="0" smtClean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  <a:p>
            <a:pPr marL="3429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endParaRPr lang="fr-FR" sz="2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  <a:p>
            <a:pPr marL="3429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fr-FR" sz="2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Implémentation de l’API en python </a:t>
            </a:r>
          </a:p>
        </p:txBody>
      </p:sp>
      <p:sp>
        <p:nvSpPr>
          <p:cNvPr id="236" name="Shape 236"/>
          <p:cNvSpPr/>
          <p:nvPr/>
        </p:nvSpPr>
        <p:spPr>
          <a:xfrm>
            <a:off x="0" y="764704"/>
            <a:ext cx="9144000" cy="504056"/>
          </a:xfrm>
          <a:prstGeom prst="rect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  <p:sp>
        <p:nvSpPr>
          <p:cNvPr id="237" name="Shape 237"/>
          <p:cNvSpPr txBox="1">
            <a:spLocks noGrp="1"/>
          </p:cNvSpPr>
          <p:nvPr>
            <p:ph type="title"/>
          </p:nvPr>
        </p:nvSpPr>
        <p:spPr>
          <a:xfrm>
            <a:off x="467543" y="0"/>
            <a:ext cx="8676456" cy="76470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fr-FR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Livrables attendus (4/4): API REST</a:t>
            </a:r>
          </a:p>
        </p:txBody>
      </p:sp>
      <p:pic>
        <p:nvPicPr>
          <p:cNvPr id="238" name="Shape 2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400667" y="2482731"/>
            <a:ext cx="4604435" cy="28416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/>
          <p:nvPr/>
        </p:nvSpPr>
        <p:spPr>
          <a:xfrm>
            <a:off x="951925" y="1730275"/>
            <a:ext cx="7674598" cy="3624598"/>
          </a:xfrm>
          <a:prstGeom prst="roundRect">
            <a:avLst>
              <a:gd name="adj" fmla="val 16667"/>
            </a:avLst>
          </a:prstGeom>
          <a:solidFill>
            <a:srgbClr val="0000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  <a:rtl val="0"/>
            </a:endParaRPr>
          </a:p>
        </p:txBody>
      </p:sp>
      <p:sp>
        <p:nvSpPr>
          <p:cNvPr id="245" name="Shape 245"/>
          <p:cNvSpPr txBox="1">
            <a:spLocks noGrp="1"/>
          </p:cNvSpPr>
          <p:nvPr>
            <p:ph type="ctrTitle"/>
          </p:nvPr>
        </p:nvSpPr>
        <p:spPr>
          <a:xfrm>
            <a:off x="903025" y="2729400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45720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fr-FR" sz="7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  <a:rtl val="0"/>
              </a:rPr>
              <a:t>  </a:t>
            </a:r>
            <a:r>
              <a:rPr lang="fr-FR" sz="4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Points clés et choix techniques</a:t>
            </a:r>
          </a:p>
        </p:txBody>
      </p:sp>
    </p:spTree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Shape 250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 t="26370" b="10379"/>
          <a:stretch/>
        </p:blipFill>
        <p:spPr>
          <a:xfrm>
            <a:off x="102540" y="1396915"/>
            <a:ext cx="4541468" cy="2752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Shape 25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219825" y="4658553"/>
            <a:ext cx="2408558" cy="1862972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Shape 252"/>
          <p:cNvSpPr txBox="1"/>
          <p:nvPr/>
        </p:nvSpPr>
        <p:spPr>
          <a:xfrm>
            <a:off x="360947" y="5359205"/>
            <a:ext cx="1858879" cy="95410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ct val="25000"/>
              <a:buFont typeface="Calibri"/>
              <a:buNone/>
            </a:pPr>
            <a:r>
              <a:rPr lang="fr-FR" sz="28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Raspberry Pi 2</a:t>
            </a:r>
            <a:r>
              <a:rPr lang="fr-FR" sz="20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:</a:t>
            </a:r>
          </a:p>
        </p:txBody>
      </p:sp>
      <p:pic>
        <p:nvPicPr>
          <p:cNvPr id="253" name="Shape 253"/>
          <p:cNvPicPr preferRelativeResize="0"/>
          <p:nvPr/>
        </p:nvPicPr>
        <p:blipFill rotWithShape="1">
          <a:blip r:embed="rId5">
            <a:alphaModFix/>
          </a:blip>
          <a:srcRect t="14977"/>
          <a:stretch/>
        </p:blipFill>
        <p:spPr>
          <a:xfrm>
            <a:off x="4283967" y="1441412"/>
            <a:ext cx="4600091" cy="2635658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Shape 254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037128" y="3220618"/>
            <a:ext cx="952499" cy="1219199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Shape 255"/>
          <p:cNvSpPr txBox="1"/>
          <p:nvPr/>
        </p:nvSpPr>
        <p:spPr>
          <a:xfrm>
            <a:off x="5170828" y="4658553"/>
            <a:ext cx="3344521" cy="132343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BE03E"/>
              </a:buClr>
              <a:buSzPct val="25000"/>
              <a:buFont typeface="Calibri"/>
              <a:buNone/>
            </a:pPr>
            <a:r>
              <a:rPr lang="fr-FR" sz="2000" b="0" i="0" u="none" strike="noStrike" cap="none">
                <a:solidFill>
                  <a:srgbClr val="BBE03E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Nano-ordinateur</a:t>
            </a:r>
            <a:r>
              <a:rPr lang="fr-FR" sz="20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 mono-carte à processeur ARM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ct val="25000"/>
              <a:buFont typeface="Calibri"/>
              <a:buNone/>
            </a:pPr>
            <a:r>
              <a:rPr lang="fr-FR" sz="2000" b="0" i="0" u="none" strike="noStrike" cap="none">
                <a:solidFill>
                  <a:srgbClr val="A5A5A5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On peut y installer tous types de </a:t>
            </a:r>
            <a:r>
              <a:rPr lang="fr-FR" sz="2000" b="0" i="0" u="none" strike="noStrike" cap="none">
                <a:solidFill>
                  <a:srgbClr val="BBE03E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capteurs</a:t>
            </a:r>
          </a:p>
        </p:txBody>
      </p:sp>
      <p:pic>
        <p:nvPicPr>
          <p:cNvPr id="256" name="Shape 256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279744" y="119254"/>
            <a:ext cx="709885" cy="908652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Shape 257"/>
          <p:cNvSpPr/>
          <p:nvPr/>
        </p:nvSpPr>
        <p:spPr>
          <a:xfrm>
            <a:off x="0" y="764704"/>
            <a:ext cx="9144000" cy="504056"/>
          </a:xfrm>
          <a:prstGeom prst="rect">
            <a:avLst/>
          </a:prstGeom>
          <a:solidFill>
            <a:schemeClr val="dk1"/>
          </a:solidFill>
          <a:ln w="12700" cap="flat" cmpd="sng">
            <a:solidFill>
              <a:schemeClr val="dk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  <p:pic>
        <p:nvPicPr>
          <p:cNvPr id="258" name="Shape 258"/>
          <p:cNvPicPr preferRelativeResize="0"/>
          <p:nvPr/>
        </p:nvPicPr>
        <p:blipFill rotWithShape="1">
          <a:blip r:embed="rId5">
            <a:alphaModFix/>
          </a:blip>
          <a:srcRect t="2315" b="84670"/>
          <a:stretch/>
        </p:blipFill>
        <p:spPr>
          <a:xfrm>
            <a:off x="4436367" y="1441412"/>
            <a:ext cx="4600091" cy="403410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Shape 259"/>
          <p:cNvSpPr txBox="1">
            <a:spLocks noGrp="1"/>
          </p:cNvSpPr>
          <p:nvPr>
            <p:ph type="title"/>
          </p:nvPr>
        </p:nvSpPr>
        <p:spPr>
          <a:xfrm>
            <a:off x="467543" y="0"/>
            <a:ext cx="8676456" cy="76470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fr-FR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Les aspects techniques: Beacon/Raspberry Pi</a:t>
            </a:r>
          </a:p>
        </p:txBody>
      </p:sp>
      <p:pic>
        <p:nvPicPr>
          <p:cNvPr id="260" name="Shape 260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0" y="3071191"/>
            <a:ext cx="651328" cy="546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/>
          <p:nvPr/>
        </p:nvSpPr>
        <p:spPr>
          <a:xfrm>
            <a:off x="155575" y="-144463"/>
            <a:ext cx="304798" cy="3047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  <p:sp>
        <p:nvSpPr>
          <p:cNvPr id="267" name="Shape 267"/>
          <p:cNvSpPr/>
          <p:nvPr/>
        </p:nvSpPr>
        <p:spPr>
          <a:xfrm>
            <a:off x="307975" y="7937"/>
            <a:ext cx="304798" cy="3047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  <p:sp>
        <p:nvSpPr>
          <p:cNvPr id="268" name="Shape 268"/>
          <p:cNvSpPr txBox="1">
            <a:spLocks noGrp="1"/>
          </p:cNvSpPr>
          <p:nvPr>
            <p:ph type="title"/>
          </p:nvPr>
        </p:nvSpPr>
        <p:spPr>
          <a:xfrm>
            <a:off x="467543" y="0"/>
            <a:ext cx="8676599" cy="764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fr-FR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Eddystone VS Ibeacon</a:t>
            </a:r>
          </a:p>
        </p:txBody>
      </p:sp>
      <p:sp>
        <p:nvSpPr>
          <p:cNvPr id="269" name="Shape 269"/>
          <p:cNvSpPr/>
          <p:nvPr/>
        </p:nvSpPr>
        <p:spPr>
          <a:xfrm>
            <a:off x="0" y="764704"/>
            <a:ext cx="9144000" cy="503999"/>
          </a:xfrm>
          <a:prstGeom prst="rect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  <p:pic>
        <p:nvPicPr>
          <p:cNvPr id="270" name="Shape 27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11698" y="2006311"/>
            <a:ext cx="2545274" cy="666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Shape 27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230973" y="1707800"/>
            <a:ext cx="1263374" cy="1263374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72" name="Shape 272"/>
          <p:cNvGraphicFramePr/>
          <p:nvPr/>
        </p:nvGraphicFramePr>
        <p:xfrm>
          <a:off x="678025" y="1707800"/>
          <a:ext cx="7787950" cy="3988485"/>
        </p:xfrm>
        <a:graphic>
          <a:graphicData uri="http://schemas.openxmlformats.org/drawingml/2006/table">
            <a:tbl>
              <a:tblPr>
                <a:noFill/>
                <a:tableStyleId>{9A1488BA-0E8A-4F71-A7D4-DFE7362A272D}</a:tableStyleId>
              </a:tblPr>
              <a:tblGrid>
                <a:gridCol w="1373575"/>
                <a:gridCol w="3213675"/>
                <a:gridCol w="3200700"/>
              </a:tblGrid>
              <a:tr h="12969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100" u="none" strike="noStrike" cap="none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100" u="none" strike="noStrike" cap="none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100" u="none" strike="noStrike" cap="none"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100" u="none" strike="noStrike" cap="none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100" u="none" strike="noStrike" cap="none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100" u="none" strike="noStrike" cap="none"/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100" u="none" strike="noStrike" cap="none"/>
                    </a:p>
                  </a:txBody>
                  <a:tcPr marL="63500" marR="63500" marT="63500" marB="63500"/>
                </a:tc>
              </a:tr>
              <a:tr h="14051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fr-FR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Avantages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457200" marR="0" lvl="0" indent="-2286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Calibri"/>
                        <a:buChar char="➢"/>
                      </a:pPr>
                      <a:r>
                        <a:rPr lang="fr-FR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Envoie plus d’informations (UID, URL, télémétrie)</a:t>
                      </a:r>
                    </a:p>
                    <a:p>
                      <a:pPr marL="457200" marR="0" lvl="0" indent="-2286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Calibri"/>
                        <a:buChar char="➢"/>
                      </a:pPr>
                      <a:r>
                        <a:rPr lang="fr-FR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Open-source</a:t>
                      </a:r>
                    </a:p>
                    <a:p>
                      <a:pPr marL="457200" marR="0" lvl="0" indent="-2286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Calibri"/>
                        <a:buChar char="➢"/>
                      </a:pPr>
                      <a:r>
                        <a:rPr lang="fr-FR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Multi-plateforme</a:t>
                      </a:r>
                    </a:p>
                    <a:p>
                      <a:pPr marL="457200" marR="0" lvl="0" indent="-2286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Calibri"/>
                        <a:buChar char="➢"/>
                      </a:pPr>
                      <a:r>
                        <a:rPr lang="fr-FR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Ne requiert pas d’application particulière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457200" marR="0" lvl="0" indent="-2286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Calibri"/>
                        <a:buChar char="➢"/>
                      </a:pPr>
                      <a:r>
                        <a:rPr lang="fr-FR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Communauté serviable et efficace</a:t>
                      </a:r>
                    </a:p>
                    <a:p>
                      <a:pPr marL="457200" marR="0" lvl="0" indent="-2286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Calibri"/>
                        <a:buChar char="➢"/>
                      </a:pPr>
                      <a:r>
                        <a:rPr lang="fr-FR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Plus de documentation</a:t>
                      </a:r>
                    </a:p>
                    <a:p>
                      <a:pPr marL="457200" marR="0" lvl="0" indent="-2286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Calibri"/>
                        <a:buChar char="➢"/>
                      </a:pPr>
                      <a:r>
                        <a:rPr lang="fr-FR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SDK disponible</a:t>
                      </a:r>
                    </a:p>
                    <a:p>
                      <a:pPr marL="457200" marR="0" lvl="0" indent="-2286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Calibri"/>
                        <a:buChar char="➢"/>
                      </a:pPr>
                      <a:r>
                        <a:rPr lang="fr-FR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Enregistre les interactions</a:t>
                      </a:r>
                    </a:p>
                  </a:txBody>
                  <a:tcPr marL="63500" marR="63500" marT="63500" marB="63500"/>
                </a:tc>
              </a:tr>
              <a:tr h="12844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fr-FR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Inconvénients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457200" marR="0" lvl="0" indent="-2286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Calibri"/>
                        <a:buChar char="➢"/>
                      </a:pPr>
                      <a:r>
                        <a:rPr lang="fr-FR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Pas d’activation passive</a:t>
                      </a:r>
                    </a:p>
                    <a:p>
                      <a:pPr marL="457200" marR="0" lvl="0" indent="-2286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Calibri"/>
                        <a:buChar char="➢"/>
                      </a:pPr>
                      <a:r>
                        <a:rPr lang="fr-FR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Complexité supérieure aux besoins du projet</a:t>
                      </a:r>
                    </a:p>
                    <a:p>
                      <a:pPr marL="457200" marR="0" lvl="0" indent="-2286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Calibri"/>
                        <a:buChar char="➢"/>
                      </a:pPr>
                      <a:r>
                        <a:rPr lang="fr-FR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Très récent (2015)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457200" marR="0" lvl="0" indent="-2286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Calibri"/>
                        <a:buChar char="➢"/>
                      </a:pPr>
                      <a:r>
                        <a:rPr lang="fr-FR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Propriétaire</a:t>
                      </a:r>
                    </a:p>
                    <a:p>
                      <a:pPr marL="457200" marR="0" lvl="0" indent="-2286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Calibri"/>
                        <a:buChar char="➢"/>
                      </a:pPr>
                      <a:r>
                        <a:rPr lang="fr-FR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Conçu pour iOs, et disponible via SDK, qui est vulnérable</a:t>
                      </a:r>
                    </a:p>
                    <a:p>
                      <a:pPr marL="457200" marR="0" lvl="0" indent="-2286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100000"/>
                        <a:buFont typeface="Calibri"/>
                        <a:buChar char="➢"/>
                      </a:pPr>
                      <a:r>
                        <a:rPr lang="fr-FR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Durée de la batterie</a:t>
                      </a:r>
                    </a:p>
                  </a:txBody>
                  <a:tcPr marL="63500" marR="63500" marT="63500" marB="63500"/>
                </a:tc>
              </a:tr>
            </a:tbl>
          </a:graphicData>
        </a:graphic>
      </p:graphicFrame>
      <p:pic>
        <p:nvPicPr>
          <p:cNvPr id="273" name="Shape 27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490541" y="5825925"/>
            <a:ext cx="2920907" cy="764699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Shape 274"/>
          <p:cNvSpPr/>
          <p:nvPr/>
        </p:nvSpPr>
        <p:spPr>
          <a:xfrm>
            <a:off x="1419750" y="5919525"/>
            <a:ext cx="1154998" cy="577499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  <a:rtl val="0"/>
            </a:endParaRPr>
          </a:p>
        </p:txBody>
      </p:sp>
    </p:spTree>
  </p:cSld>
  <p:clrMapOvr>
    <a:masterClrMapping/>
  </p:clrMapOvr>
  <p:transition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/>
          <p:nvPr/>
        </p:nvSpPr>
        <p:spPr>
          <a:xfrm>
            <a:off x="155575" y="-144463"/>
            <a:ext cx="304799" cy="3047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1" name="Shape 281"/>
          <p:cNvSpPr/>
          <p:nvPr/>
        </p:nvSpPr>
        <p:spPr>
          <a:xfrm>
            <a:off x="307975" y="7937"/>
            <a:ext cx="304799" cy="3047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2" name="Shape 282"/>
          <p:cNvSpPr txBox="1">
            <a:spLocks noGrp="1"/>
          </p:cNvSpPr>
          <p:nvPr>
            <p:ph type="title"/>
          </p:nvPr>
        </p:nvSpPr>
        <p:spPr>
          <a:xfrm>
            <a:off x="467543" y="0"/>
            <a:ext cx="8676599" cy="764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fr-FR" sz="2800"/>
              <a:t>Application</a:t>
            </a:r>
          </a:p>
        </p:txBody>
      </p:sp>
      <p:sp>
        <p:nvSpPr>
          <p:cNvPr id="283" name="Shape 283"/>
          <p:cNvSpPr/>
          <p:nvPr/>
        </p:nvSpPr>
        <p:spPr>
          <a:xfrm>
            <a:off x="0" y="764704"/>
            <a:ext cx="9144000" cy="503999"/>
          </a:xfrm>
          <a:prstGeom prst="rect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5" name="Shape 285"/>
          <p:cNvSpPr txBox="1"/>
          <p:nvPr/>
        </p:nvSpPr>
        <p:spPr>
          <a:xfrm>
            <a:off x="765775" y="1929000"/>
            <a:ext cx="7249500" cy="3000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342900" lvl="0" indent="-342900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99231"/>
              <a:buChar char="•"/>
            </a:pPr>
            <a:r>
              <a:rPr lang="fr-FR" sz="259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Application légère avec interaction rapide avec les </a:t>
            </a:r>
            <a:r>
              <a:rPr lang="fr-FR" sz="259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eddystone</a:t>
            </a:r>
            <a:r>
              <a:rPr lang="fr-FR" sz="259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et le serveur.</a:t>
            </a:r>
          </a:p>
          <a:p>
            <a:pPr lvl="0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99615"/>
            </a:pPr>
            <a:endParaRPr lang="fr-FR" sz="259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343533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99615"/>
              <a:buFont typeface="Calibri"/>
              <a:buChar char="•"/>
            </a:pPr>
            <a:r>
              <a:rPr lang="fr-FR" sz="259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Prototypage simple et efficace</a:t>
            </a:r>
          </a:p>
          <a:p>
            <a:pPr marL="342900" lvl="0" indent="-343533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99615"/>
              <a:buFont typeface="Calibri"/>
              <a:buChar char="•"/>
            </a:pPr>
            <a:r>
              <a:rPr lang="fr-FR" sz="2590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Interoperabilité</a:t>
            </a:r>
            <a:r>
              <a:rPr lang="fr-FR" sz="259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avec l’écosystème de </a:t>
            </a:r>
            <a:r>
              <a:rPr lang="fr-FR" sz="2590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cordova</a:t>
            </a:r>
            <a:endParaRPr lang="fr-FR" sz="2590" dirty="0" smtClean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343533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99615"/>
              <a:buFont typeface="Calibri"/>
              <a:buChar char="•"/>
            </a:pPr>
            <a:r>
              <a:rPr lang="fr-FR" sz="2590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Views</a:t>
            </a:r>
            <a:r>
              <a:rPr lang="fr-FR" sz="259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native et pas de web-</a:t>
            </a:r>
            <a:r>
              <a:rPr lang="fr-FR" sz="2590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views</a:t>
            </a:r>
            <a:endParaRPr lang="fr-FR" sz="259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6" name="Shape 286"/>
          <p:cNvSpPr txBox="1"/>
          <p:nvPr/>
        </p:nvSpPr>
        <p:spPr>
          <a:xfrm>
            <a:off x="3080125" y="4929000"/>
            <a:ext cx="5569800" cy="1962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342900" lvl="0" indent="-343533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99615"/>
              <a:buFont typeface="Calibri"/>
              <a:buChar char="•"/>
            </a:pPr>
            <a:endParaRPr lang="fr-FR" sz="259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Flèche vers la droite 1"/>
          <p:cNvSpPr/>
          <p:nvPr/>
        </p:nvSpPr>
        <p:spPr>
          <a:xfrm>
            <a:off x="1619672" y="5445224"/>
            <a:ext cx="1224136" cy="6480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ZoneTexte 2"/>
          <p:cNvSpPr txBox="1"/>
          <p:nvPr/>
        </p:nvSpPr>
        <p:spPr>
          <a:xfrm>
            <a:off x="3635896" y="5530381"/>
            <a:ext cx="33123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b="1" smtClean="0"/>
              <a:t>REACT NATIVE</a:t>
            </a:r>
            <a:endParaRPr lang="fr-FR" sz="2800" b="1"/>
          </a:p>
        </p:txBody>
      </p:sp>
    </p:spTree>
  </p:cSld>
  <p:clrMapOvr>
    <a:masterClrMapping/>
  </p:clrMapOvr>
  <p:transition spd="slow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Shape 29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37128" y="3220618"/>
            <a:ext cx="952499" cy="1219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Shape 29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279744" y="119254"/>
            <a:ext cx="709799" cy="908698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Shape 293"/>
          <p:cNvSpPr/>
          <p:nvPr/>
        </p:nvSpPr>
        <p:spPr>
          <a:xfrm>
            <a:off x="0" y="764704"/>
            <a:ext cx="9144000" cy="503999"/>
          </a:xfrm>
          <a:prstGeom prst="rect">
            <a:avLst/>
          </a:prstGeom>
          <a:solidFill>
            <a:schemeClr val="dk1"/>
          </a:solidFill>
          <a:ln w="12700" cap="flat" cmpd="sng">
            <a:solidFill>
              <a:schemeClr val="dk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  <p:sp>
        <p:nvSpPr>
          <p:cNvPr id="294" name="Shape 294"/>
          <p:cNvSpPr txBox="1">
            <a:spLocks noGrp="1"/>
          </p:cNvSpPr>
          <p:nvPr>
            <p:ph type="title"/>
          </p:nvPr>
        </p:nvSpPr>
        <p:spPr>
          <a:xfrm>
            <a:off x="467543" y="0"/>
            <a:ext cx="8676599" cy="764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fr-FR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Schéma macro</a:t>
            </a:r>
          </a:p>
        </p:txBody>
      </p:sp>
      <p:cxnSp>
        <p:nvCxnSpPr>
          <p:cNvPr id="296" name="Shape 296"/>
          <p:cNvCxnSpPr/>
          <p:nvPr/>
        </p:nvCxnSpPr>
        <p:spPr>
          <a:xfrm rot="10800000">
            <a:off x="4548194" y="1800054"/>
            <a:ext cx="0" cy="84067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8" name="Shape 298"/>
          <p:cNvSpPr/>
          <p:nvPr/>
        </p:nvSpPr>
        <p:spPr>
          <a:xfrm>
            <a:off x="6111432" y="2546430"/>
            <a:ext cx="636608" cy="196770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  <a:rtl val="0"/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394" y="1360107"/>
            <a:ext cx="8349051" cy="5497893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Shape 30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598" cy="452596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9231"/>
              <a:buFont typeface="Arial"/>
              <a:buChar char="•"/>
            </a:pPr>
            <a:r>
              <a:rPr lang="fr-FR" sz="259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Environnement hardware: techno </a:t>
            </a:r>
            <a:r>
              <a:rPr lang="fr-FR" sz="259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Beacon</a:t>
            </a:r>
            <a:r>
              <a:rPr lang="fr-FR" sz="259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, </a:t>
            </a:r>
            <a:r>
              <a:rPr lang="fr-FR" sz="259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raspberry</a:t>
            </a:r>
            <a:r>
              <a:rPr lang="fr-FR" sz="259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 pi 2, capteurs domotiques</a:t>
            </a:r>
          </a:p>
          <a:p>
            <a:pPr marL="342900" marR="0" lvl="0" indent="-342900" algn="l" rtl="0">
              <a:lnSpc>
                <a:spcPct val="9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99231"/>
              <a:buFont typeface="Arial"/>
              <a:buChar char="•"/>
            </a:pPr>
            <a:r>
              <a:rPr lang="fr-FR" sz="259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Logiciels: </a:t>
            </a:r>
          </a:p>
          <a:p>
            <a:pPr marL="742950" marR="0" lvl="1" indent="-285750" algn="l" rtl="0">
              <a:lnSpc>
                <a:spcPct val="90000"/>
              </a:lnSpc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ct val="101826"/>
              <a:buFont typeface="Arial"/>
              <a:buChar char="–"/>
            </a:pPr>
            <a:r>
              <a:rPr lang="fr-FR" sz="222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Pour la plateforme: </a:t>
            </a:r>
            <a:r>
              <a:rPr lang="fr-FR" sz="222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Raspbian</a:t>
            </a:r>
            <a:r>
              <a:rPr lang="fr-FR" sz="222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, Apache HTTP Server, Python, </a:t>
            </a:r>
            <a:r>
              <a:rPr lang="fr-FR" sz="222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Flask</a:t>
            </a:r>
            <a:r>
              <a:rPr lang="fr-FR" sz="222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, </a:t>
            </a:r>
            <a:r>
              <a:rPr lang="fr-FR" sz="222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SQLAlchemy</a:t>
            </a:r>
            <a:endParaRPr lang="fr-FR" sz="222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  <a:p>
            <a:pPr marL="742950" marR="0" lvl="1" indent="-285750" algn="l" rtl="0">
              <a:lnSpc>
                <a:spcPct val="90000"/>
              </a:lnSpc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ct val="101826"/>
              <a:buFont typeface="Arial"/>
              <a:buChar char="–"/>
            </a:pPr>
            <a:r>
              <a:rPr lang="fr-FR" sz="222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Pour </a:t>
            </a:r>
            <a:r>
              <a:rPr lang="fr-FR" sz="222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l’app</a:t>
            </a:r>
            <a:r>
              <a:rPr lang="fr-FR" sz="222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 mobile: </a:t>
            </a:r>
            <a:r>
              <a:rPr lang="fr-FR" sz="2220" dirty="0" smtClean="0"/>
              <a:t>REACT</a:t>
            </a:r>
            <a:r>
              <a:rPr lang="fr-FR" sz="222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 </a:t>
            </a:r>
            <a:r>
              <a:rPr lang="fr-FR" sz="222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JS, SDK Android, SDK </a:t>
            </a:r>
            <a:r>
              <a:rPr lang="fr-FR" sz="222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Estimote</a:t>
            </a:r>
            <a:r>
              <a:rPr lang="fr-FR" sz="222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. </a:t>
            </a:r>
          </a:p>
          <a:p>
            <a:pPr marL="742950" marR="0" lvl="1" indent="-285750" algn="l" rtl="0">
              <a:lnSpc>
                <a:spcPct val="90000"/>
              </a:lnSpc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ct val="101826"/>
              <a:buFont typeface="Arial"/>
              <a:buChar char="–"/>
            </a:pPr>
            <a:r>
              <a:rPr lang="fr-FR" sz="222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Pour les données: </a:t>
            </a:r>
            <a:r>
              <a:rPr lang="fr-FR" sz="2220" dirty="0" smtClean="0"/>
              <a:t>My</a:t>
            </a:r>
            <a:r>
              <a:rPr lang="fr-FR" sz="222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SQL/</a:t>
            </a:r>
            <a:r>
              <a:rPr lang="fr-FR" sz="2220" b="0" i="0" u="none" strike="noStrike" cap="none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SQLite</a:t>
            </a:r>
            <a:endParaRPr lang="fr-FR" sz="222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  <p:sp>
        <p:nvSpPr>
          <p:cNvPr id="304" name="Shape 304"/>
          <p:cNvSpPr/>
          <p:nvPr/>
        </p:nvSpPr>
        <p:spPr>
          <a:xfrm>
            <a:off x="0" y="764704"/>
            <a:ext cx="9144000" cy="504056"/>
          </a:xfrm>
          <a:prstGeom prst="rect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  <p:sp>
        <p:nvSpPr>
          <p:cNvPr id="305" name="Shape 305"/>
          <p:cNvSpPr txBox="1">
            <a:spLocks noGrp="1"/>
          </p:cNvSpPr>
          <p:nvPr>
            <p:ph type="title"/>
          </p:nvPr>
        </p:nvSpPr>
        <p:spPr>
          <a:xfrm>
            <a:off x="467543" y="0"/>
            <a:ext cx="8676456" cy="76470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fr-FR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Les aspects techniques</a:t>
            </a:r>
          </a:p>
        </p:txBody>
      </p:sp>
      <p:pic>
        <p:nvPicPr>
          <p:cNvPr id="306" name="Shape 306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 t="-1" b="26625"/>
          <a:stretch/>
        </p:blipFill>
        <p:spPr>
          <a:xfrm>
            <a:off x="4807500" y="1665096"/>
            <a:ext cx="4038598" cy="3253744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Shape 307"/>
          <p:cNvSpPr/>
          <p:nvPr/>
        </p:nvSpPr>
        <p:spPr>
          <a:xfrm>
            <a:off x="4743976" y="4029314"/>
            <a:ext cx="1358400" cy="955799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  <a:rtl val="0"/>
            </a:endParaRPr>
          </a:p>
        </p:txBody>
      </p:sp>
      <p:pic>
        <p:nvPicPr>
          <p:cNvPr id="308" name="Shape 30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173319" y="3831369"/>
            <a:ext cx="1567550" cy="118330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Shape 309"/>
          <p:cNvPicPr preferRelativeResize="0"/>
          <p:nvPr/>
        </p:nvPicPr>
        <p:blipFill rotWithShape="1">
          <a:blip r:embed="rId3">
            <a:alphaModFix/>
          </a:blip>
          <a:srcRect l="35612" t="81203" r="43503" b="861"/>
          <a:stretch/>
        </p:blipFill>
        <p:spPr>
          <a:xfrm>
            <a:off x="5225839" y="3810541"/>
            <a:ext cx="1087821" cy="103788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Shape 310"/>
          <p:cNvPicPr preferRelativeResize="0"/>
          <p:nvPr/>
        </p:nvPicPr>
        <p:blipFill rotWithShape="1">
          <a:blip r:embed="rId3">
            <a:alphaModFix/>
          </a:blip>
          <a:srcRect t="73702" r="67315" b="862"/>
          <a:stretch/>
        </p:blipFill>
        <p:spPr>
          <a:xfrm>
            <a:off x="7463502" y="4703635"/>
            <a:ext cx="1320030" cy="1127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" name="Shape 311"/>
          <p:cNvPicPr preferRelativeResize="0"/>
          <p:nvPr/>
        </p:nvPicPr>
        <p:blipFill rotWithShape="1">
          <a:blip r:embed="rId3">
            <a:alphaModFix/>
          </a:blip>
          <a:srcRect l="67559" t="73702" b="862"/>
          <a:stretch/>
        </p:blipFill>
        <p:spPr>
          <a:xfrm>
            <a:off x="6430687" y="4284467"/>
            <a:ext cx="1310182" cy="1127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" name="Shape 31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272342" y="5948719"/>
            <a:ext cx="1702346" cy="446381"/>
          </a:xfrm>
          <a:prstGeom prst="rect">
            <a:avLst/>
          </a:prstGeom>
          <a:noFill/>
          <a:ln>
            <a:noFill/>
          </a:ln>
        </p:spPr>
      </p:pic>
      <p:pic>
        <p:nvPicPr>
          <p:cNvPr id="313" name="Shape 313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718469" y="5412387"/>
            <a:ext cx="1136150" cy="10162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Shape 31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5716200" cy="4526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lvl="0" indent="0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99231"/>
              <a:buFont typeface="Arial"/>
              <a:buChar char="•"/>
            </a:pPr>
            <a:r>
              <a:rPr lang="fr-FR" sz="2590"/>
              <a:t>Premier essai en PHP non concluant à cause de </a:t>
            </a:r>
          </a:p>
          <a:p>
            <a:pPr lvl="1" indent="435619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99231"/>
              <a:buFont typeface="Arial"/>
              <a:buChar char="–"/>
            </a:pPr>
            <a:r>
              <a:rPr lang="fr-FR" sz="2590"/>
              <a:t>problèmes de redirection (rewrite)</a:t>
            </a:r>
          </a:p>
          <a:p>
            <a:pPr lvl="1" indent="435619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99231"/>
              <a:buFont typeface="Arial"/>
              <a:buChar char="–"/>
            </a:pPr>
            <a:r>
              <a:rPr lang="fr-FR" sz="2590"/>
              <a:t>gestion des timers (temps d’allumage et autres appels à l’API) </a:t>
            </a:r>
          </a:p>
          <a:p>
            <a:pPr marL="0" lvl="0" indent="0" rtl="0">
              <a:lnSpc>
                <a:spcPct val="90000"/>
              </a:lnSpc>
              <a:spcBef>
                <a:spcPts val="0"/>
              </a:spcBef>
              <a:buNone/>
            </a:pPr>
            <a:endParaRPr sz="2590"/>
          </a:p>
          <a:p>
            <a:pPr lvl="0" indent="-633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99615"/>
              <a:buFont typeface="Arial"/>
              <a:buChar char="•"/>
            </a:pPr>
            <a:r>
              <a:rPr lang="fr-FR" sz="2590"/>
              <a:t>Nouveau choix : Python, avec </a:t>
            </a:r>
          </a:p>
          <a:p>
            <a:pPr lvl="1" indent="434986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99615"/>
              <a:buFont typeface="Arial"/>
              <a:buChar char="–"/>
            </a:pPr>
            <a:r>
              <a:rPr lang="fr-FR" sz="2590"/>
              <a:t>Flask pour le routage</a:t>
            </a:r>
          </a:p>
          <a:p>
            <a:pPr lvl="1" indent="434986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99615"/>
              <a:buFont typeface="Arial"/>
              <a:buChar char="–"/>
            </a:pPr>
            <a:r>
              <a:rPr lang="fr-FR" sz="2590"/>
              <a:t>Un daemon (service sur le raspberry)</a:t>
            </a:r>
            <a:r>
              <a:rPr lang="fr-FR" sz="1150">
                <a:solidFill>
                  <a:srgbClr val="444444"/>
                </a:solidFill>
                <a:highlight>
                  <a:srgbClr val="EEEEEE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fr-FR" sz="2590"/>
              <a:t>qui tourne en permanence et gère à la fois le serveur et les timers.</a:t>
            </a:r>
          </a:p>
        </p:txBody>
      </p:sp>
      <p:sp>
        <p:nvSpPr>
          <p:cNvPr id="319" name="Shape 319"/>
          <p:cNvSpPr/>
          <p:nvPr/>
        </p:nvSpPr>
        <p:spPr>
          <a:xfrm>
            <a:off x="0" y="764704"/>
            <a:ext cx="9144000" cy="503999"/>
          </a:xfrm>
          <a:prstGeom prst="rect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0" name="Shape 320"/>
          <p:cNvSpPr txBox="1">
            <a:spLocks noGrp="1"/>
          </p:cNvSpPr>
          <p:nvPr>
            <p:ph type="title"/>
          </p:nvPr>
        </p:nvSpPr>
        <p:spPr>
          <a:xfrm>
            <a:off x="467543" y="0"/>
            <a:ext cx="8676599" cy="764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fr-FR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Les aspects techniques</a:t>
            </a:r>
          </a:p>
        </p:txBody>
      </p:sp>
      <p:sp>
        <p:nvSpPr>
          <p:cNvPr id="321" name="Shape 321"/>
          <p:cNvSpPr/>
          <p:nvPr/>
        </p:nvSpPr>
        <p:spPr>
          <a:xfrm>
            <a:off x="5277376" y="4029314"/>
            <a:ext cx="1358400" cy="955799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22" name="Shape 3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173319" y="3831369"/>
            <a:ext cx="1567499" cy="118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3" name="Shape 323"/>
          <p:cNvPicPr preferRelativeResize="0"/>
          <p:nvPr/>
        </p:nvPicPr>
        <p:blipFill rotWithShape="1">
          <a:blip r:embed="rId4">
            <a:alphaModFix/>
          </a:blip>
          <a:srcRect l="35611" t="81202" r="43503" b="862"/>
          <a:stretch/>
        </p:blipFill>
        <p:spPr>
          <a:xfrm>
            <a:off x="6883960" y="2704883"/>
            <a:ext cx="2175000" cy="207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Shape 329"/>
          <p:cNvSpPr/>
          <p:nvPr/>
        </p:nvSpPr>
        <p:spPr>
          <a:xfrm>
            <a:off x="951925" y="1730275"/>
            <a:ext cx="7674598" cy="3624598"/>
          </a:xfrm>
          <a:prstGeom prst="roundRect">
            <a:avLst>
              <a:gd name="adj" fmla="val 16667"/>
            </a:avLst>
          </a:prstGeom>
          <a:solidFill>
            <a:srgbClr val="0000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  <a:rtl val="0"/>
            </a:endParaRPr>
          </a:p>
        </p:txBody>
      </p:sp>
      <p:sp>
        <p:nvSpPr>
          <p:cNvPr id="330" name="Shape 330"/>
          <p:cNvSpPr txBox="1">
            <a:spLocks noGrp="1"/>
          </p:cNvSpPr>
          <p:nvPr>
            <p:ph type="ctrTitle"/>
          </p:nvPr>
        </p:nvSpPr>
        <p:spPr>
          <a:xfrm>
            <a:off x="782875" y="2694000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fr-FR" sz="4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Workplan</a:t>
            </a:r>
          </a:p>
        </p:txBody>
      </p:sp>
    </p:spTree>
  </p:cSld>
  <p:clrMapOvr>
    <a:masterClrMapping/>
  </p:clrMapOvr>
  <p:transition spd="slow">
    <p:cut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/>
          <p:nvPr/>
        </p:nvSpPr>
        <p:spPr>
          <a:xfrm>
            <a:off x="951925" y="1730275"/>
            <a:ext cx="7674598" cy="3624598"/>
          </a:xfrm>
          <a:prstGeom prst="roundRect">
            <a:avLst>
              <a:gd name="adj" fmla="val 16667"/>
            </a:avLst>
          </a:prstGeom>
          <a:solidFill>
            <a:srgbClr val="0000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  <a:rtl val="0"/>
            </a:endParaRPr>
          </a:p>
        </p:txBody>
      </p:sp>
      <p:sp>
        <p:nvSpPr>
          <p:cNvPr id="359" name="Shape 359"/>
          <p:cNvSpPr txBox="1">
            <a:spLocks noGrp="1"/>
          </p:cNvSpPr>
          <p:nvPr>
            <p:ph type="ctrTitle"/>
          </p:nvPr>
        </p:nvSpPr>
        <p:spPr>
          <a:xfrm>
            <a:off x="903025" y="2729400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45720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fr-FR" sz="4800" b="0" i="0" u="none" strike="noStrike" cap="none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Application</a:t>
            </a:r>
            <a:endParaRPr lang="fr-FR" sz="4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/>
          <p:nvPr/>
        </p:nvSpPr>
        <p:spPr>
          <a:xfrm>
            <a:off x="951925" y="1730275"/>
            <a:ext cx="7674598" cy="3624598"/>
          </a:xfrm>
          <a:prstGeom prst="roundRect">
            <a:avLst>
              <a:gd name="adj" fmla="val 16667"/>
            </a:avLst>
          </a:prstGeom>
          <a:solidFill>
            <a:srgbClr val="0000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  <a:rtl val="0"/>
            </a:endParaRPr>
          </a:p>
        </p:txBody>
      </p:sp>
      <p:sp>
        <p:nvSpPr>
          <p:cNvPr id="171" name="Shape 171"/>
          <p:cNvSpPr txBox="1">
            <a:spLocks noGrp="1"/>
          </p:cNvSpPr>
          <p:nvPr>
            <p:ph type="ctrTitle"/>
          </p:nvPr>
        </p:nvSpPr>
        <p:spPr>
          <a:xfrm>
            <a:off x="732775" y="2474900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fr-FR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C</a:t>
            </a:r>
            <a:r>
              <a:rPr lang="fr-FR" sz="4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Contexte et problème posé</a:t>
            </a:r>
          </a:p>
        </p:txBody>
      </p:sp>
      <p:sp>
        <p:nvSpPr>
          <p:cNvPr id="172" name="Shape 172"/>
          <p:cNvSpPr txBox="1">
            <a:spLocks noGrp="1"/>
          </p:cNvSpPr>
          <p:nvPr>
            <p:ph type="subTitle" idx="1"/>
          </p:nvPr>
        </p:nvSpPr>
        <p:spPr>
          <a:xfrm>
            <a:off x="1371600" y="3518250"/>
            <a:ext cx="6400799" cy="175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Arial"/>
              <a:buNone/>
            </a:pPr>
            <a:r>
              <a:rPr lang="fr-FR" sz="3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Rappels</a:t>
            </a:r>
          </a:p>
        </p:txBody>
      </p:sp>
    </p:spTree>
  </p:cSld>
  <p:clrMapOvr>
    <a:masterClrMapping/>
  </p:clrMapOvr>
  <p:transition spd="slow">
    <p:cut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Shape 364"/>
          <p:cNvSpPr/>
          <p:nvPr/>
        </p:nvSpPr>
        <p:spPr>
          <a:xfrm>
            <a:off x="0" y="764704"/>
            <a:ext cx="9144000" cy="503999"/>
          </a:xfrm>
          <a:prstGeom prst="rect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  <p:sp>
        <p:nvSpPr>
          <p:cNvPr id="365" name="Shape 365"/>
          <p:cNvSpPr txBox="1">
            <a:spLocks noGrp="1"/>
          </p:cNvSpPr>
          <p:nvPr>
            <p:ph type="title"/>
          </p:nvPr>
        </p:nvSpPr>
        <p:spPr>
          <a:xfrm>
            <a:off x="467543" y="0"/>
            <a:ext cx="8676599" cy="764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fr-FR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Application mobile</a:t>
            </a:r>
          </a:p>
        </p:txBody>
      </p:sp>
      <p:pic>
        <p:nvPicPr>
          <p:cNvPr id="1026" name="Picture 2" descr="https://lh6.googleusercontent.com/tATNEHCVAZK46TY7Y64eqP-8gVWO6t58gH09606MAy9s16DMsVoMI_l4HZl8AD9pgM_fhYAJBir9lOfxFpYi5TN3CQfe3JNfAcUA-nNgkRbkF9BvyvgFm98PLHw23rwfSRklVuZ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1700808"/>
            <a:ext cx="2428875" cy="4333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lh5.googleusercontent.com/g50JNTy5yAZCJWse0Q_Fn3AOElgYwP7sAEt_fR7Ib0JBUCR6jn6DVBDZJir1zG8sRooS2DCLMiL-Biu2PlYTx-Zz31muI0vNKo7qPazDz_CCm4yXf0zwQbxoxJTc0D3SaubQ1gsU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4451" y="1700807"/>
            <a:ext cx="2447925" cy="4333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lh4.googleusercontent.com/UpbL9yMXReYABRALQjyuQ_gUrr2m1QIurTwgwyvL_7NEr9dt6g6TN2anE3mj_gdRH9IHyRP--lFJlQhhBWVOIj_0fN5zINuPHhDCtmyKbxxxQnet25S5jSCbTBALje19zlHp7N1a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2376" y="1702475"/>
            <a:ext cx="2419350" cy="4295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cut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Shape 364"/>
          <p:cNvSpPr/>
          <p:nvPr/>
        </p:nvSpPr>
        <p:spPr>
          <a:xfrm>
            <a:off x="0" y="764704"/>
            <a:ext cx="9144000" cy="503999"/>
          </a:xfrm>
          <a:prstGeom prst="rect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  <p:sp>
        <p:nvSpPr>
          <p:cNvPr id="365" name="Shape 365"/>
          <p:cNvSpPr txBox="1">
            <a:spLocks noGrp="1"/>
          </p:cNvSpPr>
          <p:nvPr>
            <p:ph type="title"/>
          </p:nvPr>
        </p:nvSpPr>
        <p:spPr>
          <a:xfrm>
            <a:off x="467543" y="0"/>
            <a:ext cx="8676599" cy="764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fr-FR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Application mobile</a:t>
            </a:r>
          </a:p>
        </p:txBody>
      </p:sp>
      <p:pic>
        <p:nvPicPr>
          <p:cNvPr id="366" name="Shape 366"/>
          <p:cNvPicPr preferRelativeResize="0"/>
          <p:nvPr/>
        </p:nvPicPr>
        <p:blipFill rotWithShape="1">
          <a:blip r:embed="rId3">
            <a:alphaModFix/>
          </a:blip>
          <a:srcRect r="12265"/>
          <a:stretch/>
        </p:blipFill>
        <p:spPr>
          <a:xfrm>
            <a:off x="807147" y="1347524"/>
            <a:ext cx="3668601" cy="5438323"/>
          </a:xfrm>
          <a:prstGeom prst="rect">
            <a:avLst/>
          </a:prstGeom>
          <a:noFill/>
          <a:ln>
            <a:noFill/>
          </a:ln>
        </p:spPr>
      </p:pic>
      <p:pic>
        <p:nvPicPr>
          <p:cNvPr id="367" name="Shape 367"/>
          <p:cNvPicPr preferRelativeResize="0"/>
          <p:nvPr/>
        </p:nvPicPr>
        <p:blipFill rotWithShape="1">
          <a:blip r:embed="rId4">
            <a:alphaModFix/>
          </a:blip>
          <a:srcRect r="27408"/>
          <a:stretch/>
        </p:blipFill>
        <p:spPr>
          <a:xfrm>
            <a:off x="5065400" y="1347525"/>
            <a:ext cx="3619725" cy="543832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26365179"/>
      </p:ext>
    </p:extLst>
  </p:cSld>
  <p:clrMapOvr>
    <a:masterClrMapping/>
  </p:clrMapOvr>
  <p:transition spd="slow">
    <p:cut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Shape 372"/>
          <p:cNvSpPr/>
          <p:nvPr/>
        </p:nvSpPr>
        <p:spPr>
          <a:xfrm>
            <a:off x="0" y="764704"/>
            <a:ext cx="9144000" cy="503999"/>
          </a:xfrm>
          <a:prstGeom prst="rect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  <p:sp>
        <p:nvSpPr>
          <p:cNvPr id="373" name="Shape 373"/>
          <p:cNvSpPr txBox="1">
            <a:spLocks noGrp="1"/>
          </p:cNvSpPr>
          <p:nvPr>
            <p:ph type="title"/>
          </p:nvPr>
        </p:nvSpPr>
        <p:spPr>
          <a:xfrm>
            <a:off x="467543" y="0"/>
            <a:ext cx="8676599" cy="764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fr-FR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Interface web</a:t>
            </a:r>
          </a:p>
        </p:txBody>
      </p:sp>
      <p:pic>
        <p:nvPicPr>
          <p:cNvPr id="374" name="Shape 37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69637" y="1591098"/>
            <a:ext cx="8004723" cy="4481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/>
          <p:nvPr/>
        </p:nvSpPr>
        <p:spPr>
          <a:xfrm>
            <a:off x="951925" y="1730275"/>
            <a:ext cx="7674598" cy="3624598"/>
          </a:xfrm>
          <a:prstGeom prst="roundRect">
            <a:avLst>
              <a:gd name="adj" fmla="val 16667"/>
            </a:avLst>
          </a:prstGeom>
          <a:solidFill>
            <a:srgbClr val="0000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  <a:rtl val="0"/>
            </a:endParaRPr>
          </a:p>
        </p:txBody>
      </p:sp>
      <p:sp>
        <p:nvSpPr>
          <p:cNvPr id="359" name="Shape 359"/>
          <p:cNvSpPr txBox="1">
            <a:spLocks noGrp="1"/>
          </p:cNvSpPr>
          <p:nvPr>
            <p:ph type="ctrTitle"/>
          </p:nvPr>
        </p:nvSpPr>
        <p:spPr>
          <a:xfrm>
            <a:off x="903025" y="2729400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45720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fr-FR" sz="4800" b="0" i="0" u="none" strike="noStrike" cap="none" dirty="0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Représentation de l’environnement</a:t>
            </a:r>
            <a:endParaRPr lang="fr-FR" sz="4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</p:spTree>
    <p:extLst>
      <p:ext uri="{BB962C8B-B14F-4D97-AF65-F5344CB8AC3E}">
        <p14:creationId xmlns:p14="http://schemas.microsoft.com/office/powerpoint/2010/main" val="778842447"/>
      </p:ext>
    </p:extLst>
  </p:cSld>
  <p:clrMapOvr>
    <a:masterClrMapping/>
  </p:clrMapOvr>
  <p:transition spd="slow">
    <p:cut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Shape 379"/>
          <p:cNvSpPr/>
          <p:nvPr/>
        </p:nvSpPr>
        <p:spPr>
          <a:xfrm>
            <a:off x="0" y="764704"/>
            <a:ext cx="9144000" cy="503999"/>
          </a:xfrm>
          <a:prstGeom prst="rect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  <p:sp>
        <p:nvSpPr>
          <p:cNvPr id="380" name="Shape 380"/>
          <p:cNvSpPr txBox="1">
            <a:spLocks noGrp="1"/>
          </p:cNvSpPr>
          <p:nvPr>
            <p:ph type="title"/>
          </p:nvPr>
        </p:nvSpPr>
        <p:spPr>
          <a:xfrm>
            <a:off x="467543" y="0"/>
            <a:ext cx="8676599" cy="764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fr-FR" sz="252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Représentation de l’environnement</a:t>
            </a:r>
          </a:p>
        </p:txBody>
      </p:sp>
      <p:pic>
        <p:nvPicPr>
          <p:cNvPr id="381" name="Shape 381"/>
          <p:cNvPicPr preferRelativeResize="0"/>
          <p:nvPr/>
        </p:nvPicPr>
        <p:blipFill rotWithShape="1">
          <a:blip r:embed="rId3">
            <a:alphaModFix/>
          </a:blip>
          <a:srcRect t="15143" b="15393"/>
          <a:stretch/>
        </p:blipFill>
        <p:spPr>
          <a:xfrm rot="-5400000">
            <a:off x="2026258" y="932846"/>
            <a:ext cx="5091476" cy="6287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82" name="Shape 38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69424" y="1745474"/>
            <a:ext cx="8072851" cy="45409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3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3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Shape 388"/>
          <p:cNvSpPr/>
          <p:nvPr/>
        </p:nvSpPr>
        <p:spPr>
          <a:xfrm>
            <a:off x="951925" y="1730275"/>
            <a:ext cx="7674598" cy="3624598"/>
          </a:xfrm>
          <a:prstGeom prst="roundRect">
            <a:avLst>
              <a:gd name="adj" fmla="val 16667"/>
            </a:avLst>
          </a:prstGeom>
          <a:solidFill>
            <a:srgbClr val="0000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  <a:rtl val="0"/>
            </a:endParaRPr>
          </a:p>
        </p:txBody>
      </p:sp>
      <p:sp>
        <p:nvSpPr>
          <p:cNvPr id="389" name="Shape 389"/>
          <p:cNvSpPr txBox="1">
            <a:spLocks noGrp="1"/>
          </p:cNvSpPr>
          <p:nvPr>
            <p:ph type="ctrTitle"/>
          </p:nvPr>
        </p:nvSpPr>
        <p:spPr>
          <a:xfrm>
            <a:off x="903025" y="2729400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45720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fr-FR" sz="4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Aujourd’hui :</a:t>
            </a:r>
          </a:p>
        </p:txBody>
      </p:sp>
    </p:spTree>
  </p:cSld>
  <p:clrMapOvr>
    <a:masterClrMapping/>
  </p:clrMapOvr>
  <p:transition spd="slow">
    <p:cut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Shape 394"/>
          <p:cNvSpPr/>
          <p:nvPr/>
        </p:nvSpPr>
        <p:spPr>
          <a:xfrm>
            <a:off x="0" y="764704"/>
            <a:ext cx="9144000" cy="503999"/>
          </a:xfrm>
          <a:prstGeom prst="rect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  <p:sp>
        <p:nvSpPr>
          <p:cNvPr id="395" name="Shape 395"/>
          <p:cNvSpPr txBox="1">
            <a:spLocks noGrp="1"/>
          </p:cNvSpPr>
          <p:nvPr>
            <p:ph type="title"/>
          </p:nvPr>
        </p:nvSpPr>
        <p:spPr>
          <a:xfrm>
            <a:off x="467543" y="0"/>
            <a:ext cx="8676599" cy="764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fr-FR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Application mobile</a:t>
            </a:r>
          </a:p>
        </p:txBody>
      </p:sp>
      <p:pic>
        <p:nvPicPr>
          <p:cNvPr id="396" name="Shape 3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6436" y="1565600"/>
            <a:ext cx="5611123" cy="49268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Shape 401"/>
          <p:cNvSpPr/>
          <p:nvPr/>
        </p:nvSpPr>
        <p:spPr>
          <a:xfrm>
            <a:off x="0" y="764704"/>
            <a:ext cx="9144000" cy="503999"/>
          </a:xfrm>
          <a:prstGeom prst="rect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2" name="Shape 402"/>
          <p:cNvSpPr txBox="1">
            <a:spLocks noGrp="1"/>
          </p:cNvSpPr>
          <p:nvPr>
            <p:ph type="title"/>
          </p:nvPr>
        </p:nvSpPr>
        <p:spPr>
          <a:xfrm>
            <a:off x="467543" y="0"/>
            <a:ext cx="8676599" cy="764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fr-FR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Application mobile</a:t>
            </a:r>
          </a:p>
        </p:txBody>
      </p:sp>
      <p:pic>
        <p:nvPicPr>
          <p:cNvPr id="403" name="Shape 4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68695"/>
            <a:ext cx="9143999" cy="4863459"/>
          </a:xfrm>
          <a:prstGeom prst="rect">
            <a:avLst/>
          </a:prstGeom>
          <a:noFill/>
          <a:ln>
            <a:noFill/>
          </a:ln>
        </p:spPr>
      </p:pic>
      <p:sp>
        <p:nvSpPr>
          <p:cNvPr id="404" name="Shape 404"/>
          <p:cNvSpPr txBox="1"/>
          <p:nvPr/>
        </p:nvSpPr>
        <p:spPr>
          <a:xfrm>
            <a:off x="442450" y="6328975"/>
            <a:ext cx="5078699" cy="375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fr-FR"/>
              <a:t>Le TTS sera remplacé par l’appel à l’API</a:t>
            </a:r>
          </a:p>
        </p:txBody>
      </p:sp>
    </p:spTree>
  </p:cSld>
  <p:clrMapOvr>
    <a:masterClrMapping/>
  </p:clrMapOvr>
  <p:transition spd="slow">
    <p:cut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Shape 409"/>
          <p:cNvSpPr/>
          <p:nvPr/>
        </p:nvSpPr>
        <p:spPr>
          <a:xfrm>
            <a:off x="0" y="764704"/>
            <a:ext cx="9144000" cy="503999"/>
          </a:xfrm>
          <a:prstGeom prst="rect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  <p:sp>
        <p:nvSpPr>
          <p:cNvPr id="410" name="Shape 410"/>
          <p:cNvSpPr txBox="1">
            <a:spLocks noGrp="1"/>
          </p:cNvSpPr>
          <p:nvPr>
            <p:ph type="title"/>
          </p:nvPr>
        </p:nvSpPr>
        <p:spPr>
          <a:xfrm>
            <a:off x="467543" y="0"/>
            <a:ext cx="8676599" cy="764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fr-FR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API REST</a:t>
            </a:r>
          </a:p>
        </p:txBody>
      </p:sp>
      <p:pic>
        <p:nvPicPr>
          <p:cNvPr id="411" name="Shape 4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32598" y="3414385"/>
            <a:ext cx="1941864" cy="1736888"/>
          </a:xfrm>
          <a:prstGeom prst="rect">
            <a:avLst/>
          </a:prstGeom>
          <a:noFill/>
          <a:ln>
            <a:noFill/>
          </a:ln>
        </p:spPr>
      </p:pic>
      <p:pic>
        <p:nvPicPr>
          <p:cNvPr id="412" name="Shape 41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100939" y="1498823"/>
            <a:ext cx="2567566" cy="1733107"/>
          </a:xfrm>
          <a:prstGeom prst="rect">
            <a:avLst/>
          </a:prstGeom>
          <a:noFill/>
          <a:ln>
            <a:noFill/>
          </a:ln>
        </p:spPr>
      </p:pic>
      <p:sp>
        <p:nvSpPr>
          <p:cNvPr id="413" name="Shape 413"/>
          <p:cNvSpPr txBox="1">
            <a:spLocks noGrp="1"/>
          </p:cNvSpPr>
          <p:nvPr>
            <p:ph type="body" idx="1"/>
          </p:nvPr>
        </p:nvSpPr>
        <p:spPr>
          <a:xfrm>
            <a:off x="467543" y="1366412"/>
            <a:ext cx="4038598" cy="452596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9231"/>
              <a:buFont typeface="Arial"/>
              <a:buChar char="•"/>
            </a:pPr>
            <a:r>
              <a:rPr lang="fr-FR" sz="259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PHP → Python (scheduler, modules)</a:t>
            </a:r>
          </a:p>
          <a:p>
            <a:pPr marL="342900" marR="0" lvl="0" indent="-342900" algn="l" rtl="0">
              <a:lnSpc>
                <a:spcPct val="9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99231"/>
              <a:buFont typeface="Arial"/>
              <a:buChar char="•"/>
            </a:pPr>
            <a:r>
              <a:rPr lang="fr-FR" sz="259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Flask: framework pour le routage. Exemple par le code:</a:t>
            </a:r>
          </a:p>
          <a:p>
            <a:pPr marL="342900" marR="0" lvl="0" indent="-342900" algn="l" rtl="0">
              <a:lnSpc>
                <a:spcPct val="9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99231"/>
              <a:buFont typeface="Arial"/>
              <a:buNone/>
            </a:pPr>
            <a:endParaRPr sz="259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endParaRPr sz="259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99231"/>
              <a:buFont typeface="Arial"/>
              <a:buChar char="•"/>
            </a:pPr>
            <a:r>
              <a:rPr lang="fr-FR" sz="259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SQLAlchemy: ORM Python</a:t>
            </a:r>
          </a:p>
          <a:p>
            <a:pPr marL="342900" marR="0" lvl="0" indent="-342900" algn="l" rtl="0">
              <a:lnSpc>
                <a:spcPct val="9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99231"/>
              <a:buFont typeface="Arial"/>
              <a:buNone/>
            </a:pPr>
            <a:endParaRPr sz="259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  <p:sp>
        <p:nvSpPr>
          <p:cNvPr id="414" name="Shape 414"/>
          <p:cNvSpPr/>
          <p:nvPr/>
        </p:nvSpPr>
        <p:spPr>
          <a:xfrm>
            <a:off x="706054" y="3506671"/>
            <a:ext cx="4745622" cy="88098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lIns="91425" tIns="45700" rIns="91425" bIns="952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5871F"/>
              </a:buClr>
              <a:buSzPct val="25000"/>
              <a:buFont typeface="Consolas"/>
              <a:buNone/>
            </a:pPr>
            <a:r>
              <a:rPr lang="fr-FR" sz="1600" b="0" i="0" u="none" strike="noStrike" cap="none">
                <a:solidFill>
                  <a:srgbClr val="F5871F"/>
                </a:solidFill>
                <a:latin typeface="Consolas"/>
                <a:ea typeface="Consolas"/>
                <a:cs typeface="Consolas"/>
                <a:sym typeface="Consolas"/>
                <a:rtl val="0"/>
              </a:rPr>
              <a:t>@app</a:t>
            </a:r>
            <a:r>
              <a:rPr lang="fr-FR" sz="1600" b="0" i="0" u="none" strike="noStrike" cap="none">
                <a:solidFill>
                  <a:srgbClr val="4D4D4C"/>
                </a:solidFill>
                <a:latin typeface="Consolas"/>
                <a:ea typeface="Consolas"/>
                <a:cs typeface="Consolas"/>
                <a:sym typeface="Consolas"/>
                <a:rtl val="0"/>
              </a:rPr>
              <a:t>.route(</a:t>
            </a:r>
            <a:r>
              <a:rPr lang="fr-FR" sz="1600" b="0" i="0" u="none" strike="noStrike" cap="none">
                <a:solidFill>
                  <a:srgbClr val="718C00"/>
                </a:solidFill>
                <a:latin typeface="Consolas"/>
                <a:ea typeface="Consolas"/>
                <a:cs typeface="Consolas"/>
                <a:sym typeface="Consolas"/>
                <a:rtl val="0"/>
              </a:rPr>
              <a:t>'/api/light'</a:t>
            </a:r>
            <a:r>
              <a:rPr lang="fr-FR" sz="1600" b="0" i="0" u="none" strike="noStrike" cap="none">
                <a:solidFill>
                  <a:srgbClr val="4D4D4C"/>
                </a:solidFill>
                <a:latin typeface="Consolas"/>
                <a:ea typeface="Consolas"/>
                <a:cs typeface="Consolas"/>
                <a:sym typeface="Consolas"/>
                <a:rtl val="0"/>
              </a:rPr>
              <a:t>, methods=[</a:t>
            </a:r>
            <a:r>
              <a:rPr lang="fr-FR" sz="1600" b="0" i="0" u="none" strike="noStrike" cap="none">
                <a:solidFill>
                  <a:srgbClr val="718C00"/>
                </a:solidFill>
                <a:latin typeface="Consolas"/>
                <a:ea typeface="Consolas"/>
                <a:cs typeface="Consolas"/>
                <a:sym typeface="Consolas"/>
                <a:rtl val="0"/>
              </a:rPr>
              <a:t>'GET'</a:t>
            </a:r>
            <a:r>
              <a:rPr lang="fr-FR" sz="1600" b="0" i="0" u="none" strike="noStrike" cap="none">
                <a:solidFill>
                  <a:srgbClr val="4D4D4C"/>
                </a:solidFill>
                <a:latin typeface="Consolas"/>
                <a:ea typeface="Consolas"/>
                <a:cs typeface="Consolas"/>
                <a:sym typeface="Consolas"/>
                <a:rtl val="0"/>
              </a:rPr>
              <a:t>])</a:t>
            </a:r>
            <a:r>
              <a:rPr lang="fr-FR" sz="10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59A8"/>
              </a:buClr>
              <a:buSzPct val="25000"/>
              <a:buFont typeface="Consolas"/>
              <a:buNone/>
            </a:pPr>
            <a:r>
              <a:rPr lang="fr-FR" sz="1600" b="0" i="0" u="none" strike="noStrike" cap="none">
                <a:solidFill>
                  <a:srgbClr val="8959A8"/>
                </a:solidFill>
                <a:latin typeface="Consolas"/>
                <a:ea typeface="Consolas"/>
                <a:cs typeface="Consolas"/>
                <a:sym typeface="Consolas"/>
                <a:rtl val="0"/>
              </a:rPr>
              <a:t>def</a:t>
            </a:r>
            <a:r>
              <a:rPr lang="fr-FR" sz="1600" b="0" i="0" u="none" strike="noStrike" cap="none">
                <a:solidFill>
                  <a:srgbClr val="4D4D4C"/>
                </a:solidFill>
                <a:latin typeface="Consolas"/>
                <a:ea typeface="Consolas"/>
                <a:cs typeface="Consolas"/>
                <a:sym typeface="Consolas"/>
                <a:rtl val="0"/>
              </a:rPr>
              <a:t> get_lamp():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D4D4C"/>
              </a:buClr>
              <a:buSzPct val="25000"/>
              <a:buFont typeface="Consolas"/>
              <a:buNone/>
            </a:pPr>
            <a:r>
              <a:rPr lang="fr-FR" sz="1600" b="0" i="0" u="none" strike="noStrike" cap="none">
                <a:solidFill>
                  <a:srgbClr val="4D4D4C"/>
                </a:solidFill>
                <a:latin typeface="Consolas"/>
                <a:ea typeface="Consolas"/>
                <a:cs typeface="Consolas"/>
                <a:sym typeface="Consolas"/>
                <a:rtl val="0"/>
              </a:rPr>
              <a:t>    </a:t>
            </a:r>
            <a:r>
              <a:rPr lang="fr-FR" sz="1600" b="0" i="0" u="none" strike="noStrike" cap="none">
                <a:solidFill>
                  <a:srgbClr val="8959A8"/>
                </a:solidFill>
                <a:latin typeface="Consolas"/>
                <a:ea typeface="Consolas"/>
                <a:cs typeface="Consolas"/>
                <a:sym typeface="Consolas"/>
                <a:rtl val="0"/>
              </a:rPr>
              <a:t>return</a:t>
            </a:r>
            <a:r>
              <a:rPr lang="fr-FR" sz="1600" b="0" i="0" u="none" strike="noStrike" cap="none">
                <a:solidFill>
                  <a:srgbClr val="4D4D4C"/>
                </a:solidFill>
                <a:latin typeface="Consolas"/>
                <a:ea typeface="Consolas"/>
                <a:cs typeface="Consolas"/>
                <a:sym typeface="Consolas"/>
                <a:rtl val="0"/>
              </a:rPr>
              <a:t> jsonify(...)</a:t>
            </a:r>
          </a:p>
        </p:txBody>
      </p:sp>
      <p:sp>
        <p:nvSpPr>
          <p:cNvPr id="415" name="Shape 415"/>
          <p:cNvSpPr/>
          <p:nvPr/>
        </p:nvSpPr>
        <p:spPr>
          <a:xfrm>
            <a:off x="326677" y="5266423"/>
            <a:ext cx="6129600" cy="1127099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lIns="91425" tIns="45700" rIns="91425" bIns="95200" anchor="ctr" anchorCtr="0">
            <a:noAutofit/>
          </a:bodyPr>
          <a:lstStyle/>
          <a:p>
            <a:pPr marL="0" marR="0" lvl="0" indent="4572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59A8"/>
              </a:buClr>
              <a:buSzPct val="25000"/>
              <a:buFont typeface="Consolas"/>
              <a:buNone/>
            </a:pPr>
            <a:r>
              <a:rPr lang="fr-FR" sz="1600" b="0" i="0" u="none" strike="noStrike" cap="none">
                <a:solidFill>
                  <a:srgbClr val="8959A8"/>
                </a:solidFill>
                <a:latin typeface="Consolas"/>
                <a:ea typeface="Consolas"/>
                <a:cs typeface="Consolas"/>
                <a:sym typeface="Consolas"/>
                <a:rtl val="0"/>
              </a:rPr>
              <a:t>from</a:t>
            </a:r>
            <a:r>
              <a:rPr lang="fr-FR" sz="1600" b="0" i="0" u="none" strike="noStrike" cap="none">
                <a:solidFill>
                  <a:srgbClr val="4D4D4C"/>
                </a:solidFill>
                <a:latin typeface="Consolas"/>
                <a:ea typeface="Consolas"/>
                <a:cs typeface="Consolas"/>
                <a:sym typeface="Consolas"/>
                <a:rtl val="0"/>
              </a:rPr>
              <a:t> xx </a:t>
            </a:r>
            <a:r>
              <a:rPr lang="fr-FR" sz="1600" b="0" i="0" u="none" strike="noStrike" cap="none">
                <a:solidFill>
                  <a:srgbClr val="8959A8"/>
                </a:solidFill>
                <a:latin typeface="Consolas"/>
                <a:ea typeface="Consolas"/>
                <a:cs typeface="Consolas"/>
                <a:sym typeface="Consolas"/>
                <a:rtl val="0"/>
              </a:rPr>
              <a:t>import</a:t>
            </a:r>
            <a:r>
              <a:rPr lang="fr-FR" sz="1600" b="0" i="0" u="none" strike="noStrike" cap="none">
                <a:solidFill>
                  <a:srgbClr val="4D4D4C"/>
                </a:solidFill>
                <a:latin typeface="Consolas"/>
                <a:ea typeface="Consolas"/>
                <a:cs typeface="Consolas"/>
                <a:sym typeface="Consolas"/>
                <a:rtl val="0"/>
              </a:rPr>
              <a:t> db</a:t>
            </a:r>
          </a:p>
          <a:p>
            <a:pPr marL="0" marR="0" lvl="0" indent="4572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59A8"/>
              </a:buClr>
              <a:buSzPct val="25000"/>
              <a:buFont typeface="Consolas"/>
              <a:buNone/>
            </a:pPr>
            <a:r>
              <a:rPr lang="fr-FR" sz="1600" b="0" i="0" u="none" strike="noStrike" cap="none">
                <a:solidFill>
                  <a:srgbClr val="8959A8"/>
                </a:solidFill>
                <a:latin typeface="Consolas"/>
                <a:ea typeface="Consolas"/>
                <a:cs typeface="Consolas"/>
                <a:sym typeface="Consolas"/>
                <a:rtl val="0"/>
              </a:rPr>
              <a:t>class</a:t>
            </a:r>
            <a:r>
              <a:rPr lang="fr-FR" sz="1600" b="0" i="0" u="none" strike="noStrike" cap="none">
                <a:solidFill>
                  <a:srgbClr val="4D4D4C"/>
                </a:solidFill>
                <a:latin typeface="Consolas"/>
                <a:ea typeface="Consolas"/>
                <a:cs typeface="Consolas"/>
                <a:sym typeface="Consolas"/>
                <a:rtl val="0"/>
              </a:rPr>
              <a:t> </a:t>
            </a:r>
            <a:r>
              <a:rPr lang="fr-FR" sz="1600" b="0" i="0" u="none" strike="noStrike" cap="none">
                <a:solidFill>
                  <a:srgbClr val="4271AE"/>
                </a:solidFill>
                <a:latin typeface="Consolas"/>
                <a:ea typeface="Consolas"/>
                <a:cs typeface="Consolas"/>
                <a:sym typeface="Consolas"/>
                <a:rtl val="0"/>
              </a:rPr>
              <a:t>User</a:t>
            </a:r>
            <a:r>
              <a:rPr lang="fr-FR" sz="1600" b="0" i="0" u="none" strike="noStrike" cap="none">
                <a:solidFill>
                  <a:srgbClr val="4D4D4C"/>
                </a:solidFill>
                <a:latin typeface="Consolas"/>
                <a:ea typeface="Consolas"/>
                <a:cs typeface="Consolas"/>
                <a:sym typeface="Consolas"/>
                <a:rtl val="0"/>
              </a:rPr>
              <a:t>(db.</a:t>
            </a:r>
            <a:r>
              <a:rPr lang="fr-FR" sz="1600" b="0" i="0" u="none" strike="noStrike" cap="none">
                <a:solidFill>
                  <a:srgbClr val="4271AE"/>
                </a:solidFill>
                <a:latin typeface="Consolas"/>
                <a:ea typeface="Consolas"/>
                <a:cs typeface="Consolas"/>
                <a:sym typeface="Consolas"/>
                <a:rtl val="0"/>
              </a:rPr>
              <a:t>Model</a:t>
            </a:r>
            <a:r>
              <a:rPr lang="fr-FR" sz="1600" b="0" i="0" u="none" strike="noStrike" cap="none">
                <a:solidFill>
                  <a:srgbClr val="4D4D4C"/>
                </a:solidFill>
                <a:latin typeface="Consolas"/>
                <a:ea typeface="Consolas"/>
                <a:cs typeface="Consolas"/>
                <a:sym typeface="Consolas"/>
                <a:rtl val="0"/>
              </a:rPr>
              <a:t>):    </a:t>
            </a:r>
          </a:p>
          <a:p>
            <a:pPr marL="0" marR="0" lvl="0" indent="4572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D4D4C"/>
              </a:buClr>
              <a:buSzPct val="25000"/>
              <a:buFont typeface="Consolas"/>
              <a:buNone/>
            </a:pPr>
            <a:r>
              <a:rPr lang="fr-FR" sz="1600" b="0" i="0" u="none" strike="noStrike" cap="none">
                <a:solidFill>
                  <a:srgbClr val="4D4D4C"/>
                </a:solidFill>
                <a:latin typeface="Consolas"/>
                <a:ea typeface="Consolas"/>
                <a:cs typeface="Consolas"/>
                <a:sym typeface="Consolas"/>
                <a:rtl val="0"/>
              </a:rPr>
              <a:t>	id = db.</a:t>
            </a:r>
            <a:r>
              <a:rPr lang="fr-FR" sz="1600" b="0" i="0" u="none" strike="noStrike" cap="none">
                <a:solidFill>
                  <a:srgbClr val="4271AE"/>
                </a:solidFill>
                <a:latin typeface="Consolas"/>
                <a:ea typeface="Consolas"/>
                <a:cs typeface="Consolas"/>
                <a:sym typeface="Consolas"/>
                <a:rtl val="0"/>
              </a:rPr>
              <a:t>Column</a:t>
            </a:r>
            <a:r>
              <a:rPr lang="fr-FR" sz="1600" b="0" i="0" u="none" strike="noStrike" cap="none">
                <a:solidFill>
                  <a:srgbClr val="4D4D4C"/>
                </a:solidFill>
                <a:latin typeface="Consolas"/>
                <a:ea typeface="Consolas"/>
                <a:cs typeface="Consolas"/>
                <a:sym typeface="Consolas"/>
                <a:rtl val="0"/>
              </a:rPr>
              <a:t>(db.</a:t>
            </a:r>
            <a:r>
              <a:rPr lang="fr-FR" sz="1600" b="0" i="0" u="none" strike="noStrike" cap="none">
                <a:solidFill>
                  <a:srgbClr val="4271AE"/>
                </a:solidFill>
                <a:latin typeface="Consolas"/>
                <a:ea typeface="Consolas"/>
                <a:cs typeface="Consolas"/>
                <a:sym typeface="Consolas"/>
                <a:rtl val="0"/>
              </a:rPr>
              <a:t>Integer</a:t>
            </a:r>
            <a:r>
              <a:rPr lang="fr-FR" sz="1600" b="0" i="0" u="none" strike="noStrike" cap="none">
                <a:solidFill>
                  <a:srgbClr val="4D4D4C"/>
                </a:solidFill>
                <a:latin typeface="Consolas"/>
                <a:ea typeface="Consolas"/>
                <a:cs typeface="Consolas"/>
                <a:sym typeface="Consolas"/>
                <a:rtl val="0"/>
              </a:rPr>
              <a:t>, primary_key=</a:t>
            </a:r>
            <a:r>
              <a:rPr lang="fr-FR" sz="1600" b="0" i="0" u="none" strike="noStrike" cap="none">
                <a:solidFill>
                  <a:srgbClr val="8959A8"/>
                </a:solidFill>
                <a:latin typeface="Consolas"/>
                <a:ea typeface="Consolas"/>
                <a:cs typeface="Consolas"/>
                <a:sym typeface="Consolas"/>
                <a:rtl val="0"/>
              </a:rPr>
              <a:t>True</a:t>
            </a:r>
            <a:r>
              <a:rPr lang="fr-FR" sz="1600" b="0" i="0" u="none" strike="noStrike" cap="none">
                <a:solidFill>
                  <a:srgbClr val="4D4D4C"/>
                </a:solidFill>
                <a:latin typeface="Consolas"/>
                <a:ea typeface="Consolas"/>
                <a:cs typeface="Consolas"/>
                <a:sym typeface="Consolas"/>
                <a:rtl val="0"/>
              </a:rPr>
              <a:t>)    </a:t>
            </a:r>
          </a:p>
          <a:p>
            <a:pPr marL="0" marR="0" lvl="0" indent="4572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D4D4C"/>
              </a:buClr>
              <a:buSzPct val="25000"/>
              <a:buFont typeface="Consolas"/>
              <a:buNone/>
            </a:pPr>
            <a:r>
              <a:rPr lang="fr-FR" sz="1600" b="0" i="0" u="none" strike="noStrike" cap="none">
                <a:solidFill>
                  <a:srgbClr val="4D4D4C"/>
                </a:solidFill>
                <a:latin typeface="Consolas"/>
                <a:ea typeface="Consolas"/>
                <a:cs typeface="Consolas"/>
                <a:sym typeface="Consolas"/>
                <a:rtl val="0"/>
              </a:rPr>
              <a:t>	name = db.</a:t>
            </a:r>
            <a:r>
              <a:rPr lang="fr-FR" sz="1600" b="0" i="0" u="none" strike="noStrike" cap="none">
                <a:solidFill>
                  <a:srgbClr val="4271AE"/>
                </a:solidFill>
                <a:latin typeface="Consolas"/>
                <a:ea typeface="Consolas"/>
                <a:cs typeface="Consolas"/>
                <a:sym typeface="Consolas"/>
                <a:rtl val="0"/>
              </a:rPr>
              <a:t>Column</a:t>
            </a:r>
            <a:r>
              <a:rPr lang="fr-FR" sz="1600" b="0" i="0" u="none" strike="noStrike" cap="none">
                <a:solidFill>
                  <a:srgbClr val="4D4D4C"/>
                </a:solidFill>
                <a:latin typeface="Consolas"/>
                <a:ea typeface="Consolas"/>
                <a:cs typeface="Consolas"/>
                <a:sym typeface="Consolas"/>
                <a:rtl val="0"/>
              </a:rPr>
              <a:t>(db.</a:t>
            </a:r>
            <a:r>
              <a:rPr lang="fr-FR" sz="1600" b="0" i="0" u="none" strike="noStrike" cap="none">
                <a:solidFill>
                  <a:srgbClr val="4271AE"/>
                </a:solidFill>
                <a:latin typeface="Consolas"/>
                <a:ea typeface="Consolas"/>
                <a:cs typeface="Consolas"/>
                <a:sym typeface="Consolas"/>
                <a:rtl val="0"/>
              </a:rPr>
              <a:t>String</a:t>
            </a:r>
            <a:r>
              <a:rPr lang="fr-FR" sz="1600" b="0" i="0" u="none" strike="noStrike" cap="none">
                <a:solidFill>
                  <a:srgbClr val="4D4D4C"/>
                </a:solidFill>
                <a:latin typeface="Consolas"/>
                <a:ea typeface="Consolas"/>
                <a:cs typeface="Consolas"/>
                <a:sym typeface="Consolas"/>
                <a:rtl val="0"/>
              </a:rPr>
              <a:t>(</a:t>
            </a:r>
            <a:r>
              <a:rPr lang="fr-FR" sz="1600" b="0" i="0" u="none" strike="noStrike" cap="none">
                <a:solidFill>
                  <a:srgbClr val="F5871F"/>
                </a:solidFill>
                <a:latin typeface="Consolas"/>
                <a:ea typeface="Consolas"/>
                <a:cs typeface="Consolas"/>
                <a:sym typeface="Consolas"/>
                <a:rtl val="0"/>
              </a:rPr>
              <a:t>64</a:t>
            </a:r>
            <a:r>
              <a:rPr lang="fr-FR" sz="1600" b="0" i="0" u="none" strike="noStrike" cap="none">
                <a:solidFill>
                  <a:srgbClr val="4D4D4C"/>
                </a:solidFill>
                <a:latin typeface="Consolas"/>
                <a:ea typeface="Consolas"/>
                <a:cs typeface="Consolas"/>
                <a:sym typeface="Consolas"/>
                <a:rtl val="0"/>
              </a:rPr>
              <a:t>), index=</a:t>
            </a:r>
            <a:r>
              <a:rPr lang="fr-FR" sz="1600" b="0" i="0" u="none" strike="noStrike" cap="none">
                <a:solidFill>
                  <a:srgbClr val="8959A8"/>
                </a:solidFill>
                <a:latin typeface="Consolas"/>
                <a:ea typeface="Consolas"/>
                <a:cs typeface="Consolas"/>
                <a:sym typeface="Consolas"/>
                <a:rtl val="0"/>
              </a:rPr>
              <a:t>True</a:t>
            </a:r>
            <a:r>
              <a:rPr lang="fr-FR" sz="1600" b="0" i="0" u="none" strike="noStrike" cap="none">
                <a:solidFill>
                  <a:srgbClr val="4D4D4C"/>
                </a:solidFill>
                <a:latin typeface="Consolas"/>
                <a:ea typeface="Consolas"/>
                <a:cs typeface="Consolas"/>
                <a:sym typeface="Consolas"/>
                <a:rtl val="0"/>
              </a:rPr>
              <a:t>)</a:t>
            </a:r>
          </a:p>
        </p:txBody>
      </p:sp>
      <p:pic>
        <p:nvPicPr>
          <p:cNvPr id="416" name="Shape 41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163998" y="5595633"/>
            <a:ext cx="2980143" cy="6258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Shape 421"/>
          <p:cNvSpPr/>
          <p:nvPr/>
        </p:nvSpPr>
        <p:spPr>
          <a:xfrm>
            <a:off x="0" y="764704"/>
            <a:ext cx="9144000" cy="503999"/>
          </a:xfrm>
          <a:prstGeom prst="rect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  <p:sp>
        <p:nvSpPr>
          <p:cNvPr id="422" name="Shape 422"/>
          <p:cNvSpPr txBox="1">
            <a:spLocks noGrp="1"/>
          </p:cNvSpPr>
          <p:nvPr>
            <p:ph type="title"/>
          </p:nvPr>
        </p:nvSpPr>
        <p:spPr>
          <a:xfrm>
            <a:off x="467543" y="0"/>
            <a:ext cx="8676599" cy="764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fr-FR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API REST: User stories</a:t>
            </a:r>
          </a:p>
        </p:txBody>
      </p:sp>
      <p:sp>
        <p:nvSpPr>
          <p:cNvPr id="423" name="Shape 423"/>
          <p:cNvSpPr txBox="1">
            <a:spLocks noGrp="1"/>
          </p:cNvSpPr>
          <p:nvPr>
            <p:ph type="body" idx="1"/>
          </p:nvPr>
        </p:nvSpPr>
        <p:spPr>
          <a:xfrm>
            <a:off x="467543" y="1366412"/>
            <a:ext cx="5678614" cy="549158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342900" marR="0" lvl="0" indent="-139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fr-FR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En tant que visiteur/occupant de la maison, je veux que la </a:t>
            </a:r>
            <a:r>
              <a:rPr lang="fr-FR"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lumière du salon s’allume </a:t>
            </a:r>
            <a:r>
              <a:rPr lang="fr-FR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quand </a:t>
            </a:r>
            <a:r>
              <a:rPr lang="fr-FR"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je rentre chez moi et qu’il fait  nuit</a:t>
            </a:r>
          </a:p>
          <a:p>
            <a:pPr marL="342900" marR="0" lvl="0" indent="-139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fr-FR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En tant que visiteur/occupant de la maison, je veux pouvoir </a:t>
            </a:r>
            <a:r>
              <a:rPr lang="fr-FR"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configurer les lumières </a:t>
            </a:r>
            <a:r>
              <a:rPr lang="fr-FR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des différentes pièces pour qu’elles soient allumées </a:t>
            </a:r>
            <a:r>
              <a:rPr lang="fr-FR"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sur des plages horaires particulières.</a:t>
            </a:r>
          </a:p>
          <a:p>
            <a:pPr marL="342900" marR="0" lvl="0" indent="-139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fr-FR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En tant qu’occupant de la maison, je veux que </a:t>
            </a:r>
            <a:r>
              <a:rPr lang="fr-FR"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la porte d’entrée se déverrouille </a:t>
            </a:r>
            <a:r>
              <a:rPr lang="fr-FR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quand j’arrive à proximité immédiate de celle-ci et qu’elle soit verrouillée sinon</a:t>
            </a:r>
          </a:p>
          <a:p>
            <a:pPr marL="342900" marR="0" lvl="0" indent="-139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fr-FR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En tant que </a:t>
            </a:r>
            <a:r>
              <a:rPr lang="fr-FR"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visiteur</a:t>
            </a:r>
            <a:r>
              <a:rPr lang="fr-FR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, je veux que la porte d’entrée se </a:t>
            </a:r>
            <a:r>
              <a:rPr lang="fr-FR"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déverrouille</a:t>
            </a:r>
            <a:r>
              <a:rPr lang="fr-FR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 quand j’arrive à proximité immédiate de celle-ci et que le propriétaire m’a délivré un </a:t>
            </a:r>
            <a:r>
              <a:rPr lang="fr-FR"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certificat valide</a:t>
            </a:r>
            <a:r>
              <a:rPr lang="fr-FR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 sur la plage horaire considérée (prévoir un système d’authentification)</a:t>
            </a:r>
          </a:p>
        </p:txBody>
      </p:sp>
      <p:pic>
        <p:nvPicPr>
          <p:cNvPr id="424" name="Shape 424"/>
          <p:cNvPicPr preferRelativeResize="0"/>
          <p:nvPr/>
        </p:nvPicPr>
        <p:blipFill rotWithShape="1">
          <a:blip r:embed="rId3">
            <a:alphaModFix/>
          </a:blip>
          <a:srcRect b="13690"/>
          <a:stretch/>
        </p:blipFill>
        <p:spPr>
          <a:xfrm>
            <a:off x="6465396" y="4340501"/>
            <a:ext cx="1944546" cy="167833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5" name="Shape 425"/>
          <p:cNvPicPr preferRelativeResize="0"/>
          <p:nvPr/>
        </p:nvPicPr>
        <p:blipFill rotWithShape="1">
          <a:blip r:embed="rId4">
            <a:alphaModFix/>
          </a:blip>
          <a:srcRect b="13116"/>
          <a:stretch/>
        </p:blipFill>
        <p:spPr>
          <a:xfrm>
            <a:off x="6496519" y="2128798"/>
            <a:ext cx="2026040" cy="17602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 txBox="1">
            <a:spLocks noGrp="1"/>
          </p:cNvSpPr>
          <p:nvPr>
            <p:ph type="body" idx="1"/>
          </p:nvPr>
        </p:nvSpPr>
        <p:spPr>
          <a:xfrm>
            <a:off x="457200" y="2132856"/>
            <a:ext cx="4038598" cy="381642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fr-FR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80 milliards d’objets connectés en circulation dans le monde en 2020 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fr-FR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60 millions d’iBeacons vendus d’ici 2019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fr-FR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CA Domotique en 2015 : 500 millions d’euros </a:t>
            </a:r>
          </a:p>
        </p:txBody>
      </p:sp>
      <p:sp>
        <p:nvSpPr>
          <p:cNvPr id="178" name="Shape 178"/>
          <p:cNvSpPr/>
          <p:nvPr/>
        </p:nvSpPr>
        <p:spPr>
          <a:xfrm>
            <a:off x="0" y="764704"/>
            <a:ext cx="9144000" cy="504056"/>
          </a:xfrm>
          <a:prstGeom prst="rect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  <p:sp>
        <p:nvSpPr>
          <p:cNvPr id="179" name="Shape 179"/>
          <p:cNvSpPr txBox="1">
            <a:spLocks noGrp="1"/>
          </p:cNvSpPr>
          <p:nvPr>
            <p:ph type="title"/>
          </p:nvPr>
        </p:nvSpPr>
        <p:spPr>
          <a:xfrm>
            <a:off x="467543" y="0"/>
            <a:ext cx="8676456" cy="76470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fr-FR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Contexte du projet</a:t>
            </a:r>
          </a:p>
        </p:txBody>
      </p:sp>
      <p:pic>
        <p:nvPicPr>
          <p:cNvPr id="180" name="Shape 180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 l="10731" t="7141" r="684" b="3593"/>
          <a:stretch/>
        </p:blipFill>
        <p:spPr>
          <a:xfrm>
            <a:off x="4691855" y="2321858"/>
            <a:ext cx="4317674" cy="32631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1" name="Shape 181"/>
          <p:cNvCxnSpPr/>
          <p:nvPr/>
        </p:nvCxnSpPr>
        <p:spPr>
          <a:xfrm>
            <a:off x="4716016" y="1988840"/>
            <a:ext cx="4176464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2" name="Shape 182"/>
          <p:cNvSpPr txBox="1"/>
          <p:nvPr/>
        </p:nvSpPr>
        <p:spPr>
          <a:xfrm>
            <a:off x="4716016" y="1619508"/>
            <a:ext cx="4176464" cy="36933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fr-FR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Forecast: US Beacon installed base</a:t>
            </a:r>
          </a:p>
        </p:txBody>
      </p:sp>
      <p:sp>
        <p:nvSpPr>
          <p:cNvPr id="183" name="Shape 183"/>
          <p:cNvSpPr txBox="1">
            <a:spLocks noGrp="1"/>
          </p:cNvSpPr>
          <p:nvPr>
            <p:ph type="ftr" idx="11"/>
          </p:nvPr>
        </p:nvSpPr>
        <p:spPr>
          <a:xfrm>
            <a:off x="755577" y="6356351"/>
            <a:ext cx="5264222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r>
              <a:rPr lang="fr-FR" sz="1200" b="0" i="1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Sources: (1): Idate, (2): ABI Research, (3): Xerfi, (4): BI Intelligence</a:t>
            </a:r>
          </a:p>
        </p:txBody>
      </p:sp>
    </p:spTree>
  </p:cSld>
  <p:clrMapOvr>
    <a:masterClrMapping/>
  </p:clrMapOvr>
  <p:transition spd="slow">
    <p:cut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Shape 430"/>
          <p:cNvSpPr/>
          <p:nvPr/>
        </p:nvSpPr>
        <p:spPr>
          <a:xfrm>
            <a:off x="0" y="764704"/>
            <a:ext cx="9144000" cy="503999"/>
          </a:xfrm>
          <a:prstGeom prst="rect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  <p:sp>
        <p:nvSpPr>
          <p:cNvPr id="431" name="Shape 431"/>
          <p:cNvSpPr txBox="1">
            <a:spLocks noGrp="1"/>
          </p:cNvSpPr>
          <p:nvPr>
            <p:ph type="title"/>
          </p:nvPr>
        </p:nvSpPr>
        <p:spPr>
          <a:xfrm>
            <a:off x="467543" y="0"/>
            <a:ext cx="8676599" cy="764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fr-FR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API REST: Doc – exemple des lampes</a:t>
            </a:r>
          </a:p>
        </p:txBody>
      </p:sp>
      <p:sp>
        <p:nvSpPr>
          <p:cNvPr id="432" name="Shape 432"/>
          <p:cNvSpPr txBox="1">
            <a:spLocks noGrp="1"/>
          </p:cNvSpPr>
          <p:nvPr>
            <p:ph type="body" idx="1"/>
          </p:nvPr>
        </p:nvSpPr>
        <p:spPr>
          <a:xfrm>
            <a:off x="467543" y="1366412"/>
            <a:ext cx="4660040" cy="47913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342900" marR="0" lvl="0" indent="-139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fr-FR" sz="1800" b="1" i="0" u="sng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GET /heating</a:t>
            </a:r>
          </a:p>
          <a:p>
            <a:pPr marL="203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fr-FR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Récupère la configuration du chauffage.</a:t>
            </a:r>
          </a:p>
          <a:p>
            <a:pPr marL="203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endParaRPr sz="1800" b="1" i="0" u="sng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  <a:p>
            <a:pPr marL="342900" marR="0" lvl="0" indent="-139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fr-FR" sz="1800" b="1" i="0" u="sng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POST /heating</a:t>
            </a:r>
          </a:p>
          <a:p>
            <a:pPr marL="203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fr-FR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Configure le chauffage. C.F. GET /heating.</a:t>
            </a:r>
          </a:p>
          <a:p>
            <a:pPr marL="203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endParaRPr sz="1800" b="1" i="0" u="sng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  <a:p>
            <a:pPr marL="342900" marR="0" lvl="0" indent="-139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fr-FR" sz="1800" b="1" i="0" u="sng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POST /auth</a:t>
            </a:r>
          </a:p>
          <a:p>
            <a:pPr marL="203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fr-FR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Envoie un identifiant unique au téléphone afin de "connaitre" la personne. Ceci permettra ensuite au propriétaire de créer des certificats de sortie.</a:t>
            </a:r>
          </a:p>
        </p:txBody>
      </p:sp>
      <p:sp>
        <p:nvSpPr>
          <p:cNvPr id="433" name="Shape 433"/>
          <p:cNvSpPr/>
          <p:nvPr/>
        </p:nvSpPr>
        <p:spPr>
          <a:xfrm>
            <a:off x="5289773" y="2326513"/>
            <a:ext cx="3750197" cy="2200601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txBody>
          <a:bodyPr lIns="91425" tIns="45700" rIns="91425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ct val="25000"/>
              <a:buFont typeface="Consolas"/>
              <a:buNone/>
            </a:pPr>
            <a:r>
              <a:rPr lang="fr-FR" sz="1400" b="0" i="0" u="none" strike="noStrike" cap="none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  <a:rtl val="0"/>
              </a:rPr>
              <a:t>{ 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3691"/>
              </a:buClr>
              <a:buSzPct val="25000"/>
              <a:buFont typeface="Consolas"/>
              <a:buNone/>
            </a:pPr>
            <a:r>
              <a:rPr lang="fr-FR" sz="1400" b="0" i="0" u="none" strike="noStrike" cap="none">
                <a:solidFill>
                  <a:srgbClr val="183691"/>
                </a:solidFill>
                <a:latin typeface="Consolas"/>
                <a:ea typeface="Consolas"/>
                <a:cs typeface="Consolas"/>
                <a:sym typeface="Consolas"/>
                <a:rtl val="0"/>
              </a:rPr>
              <a:t>"min"</a:t>
            </a:r>
            <a:r>
              <a:rPr lang="fr-FR" sz="1400" b="0" i="0" u="none" strike="noStrike" cap="none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  <a:rtl val="0"/>
              </a:rPr>
              <a:t>: </a:t>
            </a:r>
            <a:r>
              <a:rPr lang="fr-FR" sz="1400" b="0" i="0" u="none" strike="noStrike" cap="none">
                <a:solidFill>
                  <a:srgbClr val="183691"/>
                </a:solidFill>
                <a:latin typeface="Consolas"/>
                <a:ea typeface="Consolas"/>
                <a:cs typeface="Consolas"/>
                <a:sym typeface="Consolas"/>
                <a:rtl val="0"/>
              </a:rPr>
              <a:t>"15"</a:t>
            </a:r>
            <a:r>
              <a:rPr lang="fr-FR" sz="1400" b="0" i="0" u="none" strike="noStrike" cap="none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  <a:rtl val="0"/>
              </a:rPr>
              <a:t>, 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3691"/>
              </a:buClr>
              <a:buSzPct val="25000"/>
              <a:buFont typeface="Consolas"/>
              <a:buNone/>
            </a:pPr>
            <a:r>
              <a:rPr lang="fr-FR" sz="1400" b="0" i="0" u="none" strike="noStrike" cap="none">
                <a:solidFill>
                  <a:srgbClr val="183691"/>
                </a:solidFill>
                <a:latin typeface="Consolas"/>
                <a:ea typeface="Consolas"/>
                <a:cs typeface="Consolas"/>
                <a:sym typeface="Consolas"/>
                <a:rtl val="0"/>
              </a:rPr>
              <a:t>"max"</a:t>
            </a:r>
            <a:r>
              <a:rPr lang="fr-FR" sz="1400" b="0" i="0" u="none" strike="noStrike" cap="none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  <a:rtl val="0"/>
              </a:rPr>
              <a:t>: </a:t>
            </a:r>
            <a:r>
              <a:rPr lang="fr-FR" sz="1400" b="0" i="0" u="none" strike="noStrike" cap="none">
                <a:solidFill>
                  <a:srgbClr val="183691"/>
                </a:solidFill>
                <a:latin typeface="Consolas"/>
                <a:ea typeface="Consolas"/>
                <a:cs typeface="Consolas"/>
                <a:sym typeface="Consolas"/>
                <a:rtl val="0"/>
              </a:rPr>
              <a:t>"18"</a:t>
            </a:r>
            <a:r>
              <a:rPr lang="fr-FR" sz="1400" b="0" i="0" u="none" strike="noStrike" cap="none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  <a:rtl val="0"/>
              </a:rPr>
              <a:t>, 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83691"/>
              </a:buClr>
              <a:buSzPct val="25000"/>
              <a:buFont typeface="Consolas"/>
              <a:buNone/>
            </a:pPr>
            <a:r>
              <a:rPr lang="fr-FR" sz="1400" b="0" i="0" u="none" strike="noStrike" cap="none">
                <a:solidFill>
                  <a:srgbClr val="183691"/>
                </a:solidFill>
                <a:latin typeface="Consolas"/>
                <a:ea typeface="Consolas"/>
                <a:cs typeface="Consolas"/>
                <a:sym typeface="Consolas"/>
                <a:rtl val="0"/>
              </a:rPr>
              <a:t>"schedule"</a:t>
            </a:r>
            <a:r>
              <a:rPr lang="fr-FR" sz="1400" b="0" i="0" u="none" strike="noStrike" cap="none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  <a:rtl val="0"/>
              </a:rPr>
              <a:t>: [   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ct val="25000"/>
              <a:buFont typeface="Consolas"/>
              <a:buNone/>
            </a:pPr>
            <a:r>
              <a:rPr lang="fr-FR" sz="1400" b="0" i="0" u="none" strike="noStrike" cap="none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  <a:rtl val="0"/>
              </a:rPr>
              <a:t>	{     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ct val="25000"/>
              <a:buFont typeface="Consolas"/>
              <a:buNone/>
            </a:pPr>
            <a:r>
              <a:rPr lang="fr-FR" sz="1400" b="0" i="0" u="none" strike="noStrike" cap="none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  <a:rtl val="0"/>
              </a:rPr>
              <a:t>		</a:t>
            </a:r>
            <a:r>
              <a:rPr lang="fr-FR" sz="1400" b="0" i="0" u="none" strike="noStrike" cap="none">
                <a:solidFill>
                  <a:srgbClr val="183691"/>
                </a:solidFill>
                <a:latin typeface="Consolas"/>
                <a:ea typeface="Consolas"/>
                <a:cs typeface="Consolas"/>
                <a:sym typeface="Consolas"/>
                <a:rtl val="0"/>
              </a:rPr>
              <a:t>"from"</a:t>
            </a:r>
            <a:r>
              <a:rPr lang="fr-FR" sz="1400" b="0" i="0" u="none" strike="noStrike" cap="none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  <a:rtl val="0"/>
              </a:rPr>
              <a:t>: </a:t>
            </a:r>
            <a:r>
              <a:rPr lang="fr-FR" sz="1400" b="0" i="0" u="none" strike="noStrike" cap="none">
                <a:solidFill>
                  <a:srgbClr val="183691"/>
                </a:solidFill>
                <a:latin typeface="Consolas"/>
                <a:ea typeface="Consolas"/>
                <a:cs typeface="Consolas"/>
                <a:sym typeface="Consolas"/>
                <a:rtl val="0"/>
              </a:rPr>
              <a:t>"9:43"</a:t>
            </a:r>
            <a:r>
              <a:rPr lang="fr-FR" sz="1400" b="0" i="0" u="none" strike="noStrike" cap="none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  <a:rtl val="0"/>
              </a:rPr>
              <a:t>,     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ct val="25000"/>
              <a:buFont typeface="Consolas"/>
              <a:buNone/>
            </a:pPr>
            <a:r>
              <a:rPr lang="fr-FR" sz="1400" b="0" i="0" u="none" strike="noStrike" cap="none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  <a:rtl val="0"/>
              </a:rPr>
              <a:t>		</a:t>
            </a:r>
            <a:r>
              <a:rPr lang="fr-FR" sz="1400" b="0" i="0" u="none" strike="noStrike" cap="none">
                <a:solidFill>
                  <a:srgbClr val="183691"/>
                </a:solidFill>
                <a:latin typeface="Consolas"/>
                <a:ea typeface="Consolas"/>
                <a:cs typeface="Consolas"/>
                <a:sym typeface="Consolas"/>
                <a:rtl val="0"/>
              </a:rPr>
              <a:t>"to"</a:t>
            </a:r>
            <a:r>
              <a:rPr lang="fr-FR" sz="1400" b="0" i="0" u="none" strike="noStrike" cap="none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  <a:rtl val="0"/>
              </a:rPr>
              <a:t>: </a:t>
            </a:r>
            <a:r>
              <a:rPr lang="fr-FR" sz="1400" b="0" i="0" u="none" strike="noStrike" cap="none">
                <a:solidFill>
                  <a:srgbClr val="183691"/>
                </a:solidFill>
                <a:latin typeface="Consolas"/>
                <a:ea typeface="Consolas"/>
                <a:cs typeface="Consolas"/>
                <a:sym typeface="Consolas"/>
                <a:rtl val="0"/>
              </a:rPr>
              <a:t>"10:00"</a:t>
            </a:r>
            <a:r>
              <a:rPr lang="fr-FR" sz="1400" b="0" i="0" u="none" strike="noStrike" cap="none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  <a:rtl val="0"/>
              </a:rPr>
              <a:t>  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ct val="25000"/>
              <a:buFont typeface="Consolas"/>
              <a:buNone/>
            </a:pPr>
            <a:r>
              <a:rPr lang="fr-FR" sz="1400" b="0" i="0" u="none" strike="noStrike" cap="none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  <a:rtl val="0"/>
              </a:rPr>
              <a:t>	} 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ct val="25000"/>
              <a:buFont typeface="Consolas"/>
              <a:buNone/>
            </a:pPr>
            <a:r>
              <a:rPr lang="fr-FR" sz="1400" b="0" i="0" u="none" strike="noStrike" cap="none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  <a:rtl val="0"/>
              </a:rPr>
              <a:t>	   ]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ct val="25000"/>
              <a:buFont typeface="Consolas"/>
              <a:buNone/>
            </a:pPr>
            <a:r>
              <a:rPr lang="fr-FR" sz="1400" b="0" i="0" u="none" strike="noStrike" cap="none">
                <a:solidFill>
                  <a:srgbClr val="333333"/>
                </a:solidFill>
                <a:latin typeface="Consolas"/>
                <a:ea typeface="Consolas"/>
                <a:cs typeface="Consolas"/>
                <a:sym typeface="Consolas"/>
                <a:rtl val="0"/>
              </a:rPr>
              <a:t>}</a:t>
            </a:r>
            <a:r>
              <a:rPr lang="fr-FR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rPr>
              <a:t> </a:t>
            </a:r>
          </a:p>
        </p:txBody>
      </p:sp>
    </p:spTree>
  </p:cSld>
  <p:clrMapOvr>
    <a:masterClrMapping/>
  </p:clrMapOvr>
  <p:transition spd="slow">
    <p:cut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Shape 438"/>
          <p:cNvSpPr/>
          <p:nvPr/>
        </p:nvSpPr>
        <p:spPr>
          <a:xfrm>
            <a:off x="0" y="764704"/>
            <a:ext cx="9144000" cy="503999"/>
          </a:xfrm>
          <a:prstGeom prst="rect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  <p:sp>
        <p:nvSpPr>
          <p:cNvPr id="439" name="Shape 439"/>
          <p:cNvSpPr txBox="1">
            <a:spLocks noGrp="1"/>
          </p:cNvSpPr>
          <p:nvPr>
            <p:ph type="title"/>
          </p:nvPr>
        </p:nvSpPr>
        <p:spPr>
          <a:xfrm>
            <a:off x="467543" y="0"/>
            <a:ext cx="8676599" cy="764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fr-FR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Prochaine étape :</a:t>
            </a:r>
          </a:p>
        </p:txBody>
      </p:sp>
      <p:sp>
        <p:nvSpPr>
          <p:cNvPr id="440" name="Shape 440"/>
          <p:cNvSpPr txBox="1"/>
          <p:nvPr/>
        </p:nvSpPr>
        <p:spPr>
          <a:xfrm>
            <a:off x="467543" y="1604150"/>
            <a:ext cx="4898398" cy="412019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fr-FR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Objectifs 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fr-FR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Achever et affiner les modèles de données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fr-FR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Achever le développement de l’API REST (MVP)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fr-FR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Achever le développement de l’application mobile (MVP)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fr-FR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Affiner les MVP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fr-FR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Gérer le 220V et passer au maquettage réel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  <p:pic>
        <p:nvPicPr>
          <p:cNvPr id="441" name="Shape 44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723296" y="1775422"/>
            <a:ext cx="2908699" cy="4120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003231" cy="452596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fr-FR" sz="4000" b="0" i="1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« Concevoir une solution domotique innovante pour deux équipements du quotidien d’un particulier: le thermostat et la serrure de la porte d’entrée »</a:t>
            </a:r>
          </a:p>
        </p:txBody>
      </p:sp>
      <p:sp>
        <p:nvSpPr>
          <p:cNvPr id="189" name="Shape 189"/>
          <p:cNvSpPr/>
          <p:nvPr/>
        </p:nvSpPr>
        <p:spPr>
          <a:xfrm>
            <a:off x="0" y="764704"/>
            <a:ext cx="9144000" cy="504056"/>
          </a:xfrm>
          <a:prstGeom prst="rect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/>
          <p:nvPr/>
        </p:nvSpPr>
        <p:spPr>
          <a:xfrm>
            <a:off x="951925" y="1730275"/>
            <a:ext cx="7674598" cy="3624598"/>
          </a:xfrm>
          <a:prstGeom prst="roundRect">
            <a:avLst>
              <a:gd name="adj" fmla="val 16667"/>
            </a:avLst>
          </a:prstGeom>
          <a:solidFill>
            <a:srgbClr val="0000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  <a:rtl val="0"/>
            </a:endParaRPr>
          </a:p>
        </p:txBody>
      </p:sp>
      <p:sp>
        <p:nvSpPr>
          <p:cNvPr id="196" name="Shape 196"/>
          <p:cNvSpPr txBox="1">
            <a:spLocks noGrp="1"/>
          </p:cNvSpPr>
          <p:nvPr>
            <p:ph type="ctrTitle"/>
          </p:nvPr>
        </p:nvSpPr>
        <p:spPr>
          <a:xfrm>
            <a:off x="903025" y="2729400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fr-FR" sz="4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Fonctions attendues </a:t>
            </a:r>
          </a:p>
        </p:txBody>
      </p:sp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/>
          <p:nvPr/>
        </p:nvSpPr>
        <p:spPr>
          <a:xfrm>
            <a:off x="0" y="764704"/>
            <a:ext cx="9144000" cy="504056"/>
          </a:xfrm>
          <a:prstGeom prst="rect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  <p:sp>
        <p:nvSpPr>
          <p:cNvPr id="202" name="Shape 20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598" cy="452596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514350" marR="0" lvl="0" indent="-514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AutoNum type="arabicPeriod"/>
            </a:pPr>
            <a:r>
              <a:rPr lang="fr-FR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Une représentation de l’environnement</a:t>
            </a:r>
          </a:p>
          <a:p>
            <a:pPr marL="514350" marR="0" lvl="0" indent="-51435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AutoNum type="arabicPeriod"/>
            </a:pPr>
            <a:r>
              <a:rPr lang="fr-FR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Une application mobile</a:t>
            </a:r>
          </a:p>
          <a:p>
            <a:pPr marL="514350" marR="0" lvl="0" indent="-51435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AutoNum type="arabicPeriod"/>
            </a:pPr>
            <a:r>
              <a:rPr lang="fr-FR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Une plateforme domotique fonctionnelle</a:t>
            </a:r>
          </a:p>
          <a:p>
            <a:pPr marL="514350" marR="0" lvl="0" indent="-51435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AutoNum type="arabicPeriod"/>
            </a:pPr>
            <a:r>
              <a:rPr lang="fr-FR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Une API Rest</a:t>
            </a:r>
          </a:p>
        </p:txBody>
      </p:sp>
      <p:pic>
        <p:nvPicPr>
          <p:cNvPr id="203" name="Shape 203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4572001" y="2348882"/>
            <a:ext cx="4247031" cy="2974973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Shape 204"/>
          <p:cNvSpPr/>
          <p:nvPr/>
        </p:nvSpPr>
        <p:spPr>
          <a:xfrm>
            <a:off x="155575" y="-144463"/>
            <a:ext cx="304798" cy="30480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  <p:sp>
        <p:nvSpPr>
          <p:cNvPr id="205" name="Shape 205"/>
          <p:cNvSpPr/>
          <p:nvPr/>
        </p:nvSpPr>
        <p:spPr>
          <a:xfrm>
            <a:off x="307975" y="7937"/>
            <a:ext cx="304798" cy="30480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  <p:sp>
        <p:nvSpPr>
          <p:cNvPr id="206" name="Shape 206"/>
          <p:cNvSpPr txBox="1">
            <a:spLocks noGrp="1"/>
          </p:cNvSpPr>
          <p:nvPr>
            <p:ph type="title"/>
          </p:nvPr>
        </p:nvSpPr>
        <p:spPr>
          <a:xfrm>
            <a:off x="467543" y="0"/>
            <a:ext cx="8676456" cy="76470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fr-FR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Livrables attendus</a:t>
            </a:r>
          </a:p>
        </p:txBody>
      </p:sp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598" cy="452596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fr-FR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Maquette de maison</a:t>
            </a:r>
          </a:p>
          <a:p>
            <a:pPr marL="0" marR="0" lvl="0" indent="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endParaRPr sz="2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  <a:p>
            <a:pPr marL="742950" marR="0" lvl="1" indent="-285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lang="fr-FR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Porte d’entrée</a:t>
            </a:r>
          </a:p>
          <a:p>
            <a:pPr marL="742950" marR="0" lvl="1" indent="-285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lang="fr-FR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Salon</a:t>
            </a:r>
          </a:p>
          <a:p>
            <a:pPr marL="742950" marR="0" lvl="1" indent="-285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lang="fr-FR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Chambre</a:t>
            </a:r>
          </a:p>
          <a:p>
            <a:pPr marL="742950" marR="0" lvl="1" indent="-285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lang="fr-FR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Chauffage</a:t>
            </a:r>
          </a:p>
          <a:p>
            <a:pPr marL="742950" marR="0" lvl="1" indent="-285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lang="fr-FR" sz="24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Beacons</a:t>
            </a:r>
            <a:endParaRPr lang="fr-FR" sz="2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  <a:p>
            <a:pPr marL="742950" marR="0" lvl="1" indent="-285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lang="fr-FR" sz="240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Thermostat </a:t>
            </a:r>
            <a:endParaRPr lang="fr-FR" sz="2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  <a:p>
            <a:pPr marL="457200" marR="0" lvl="1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endParaRPr sz="2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  <p:sp>
        <p:nvSpPr>
          <p:cNvPr id="212" name="Shape 212"/>
          <p:cNvSpPr/>
          <p:nvPr/>
        </p:nvSpPr>
        <p:spPr>
          <a:xfrm>
            <a:off x="0" y="764704"/>
            <a:ext cx="9144000" cy="504056"/>
          </a:xfrm>
          <a:prstGeom prst="rect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  <p:sp>
        <p:nvSpPr>
          <p:cNvPr id="213" name="Shape 213"/>
          <p:cNvSpPr txBox="1">
            <a:spLocks noGrp="1"/>
          </p:cNvSpPr>
          <p:nvPr>
            <p:ph type="title"/>
          </p:nvPr>
        </p:nvSpPr>
        <p:spPr>
          <a:xfrm>
            <a:off x="467543" y="0"/>
            <a:ext cx="8676456" cy="76470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fr-FR" sz="252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Livrables attendus (1/4): représentation de l’environnement</a:t>
            </a:r>
          </a:p>
        </p:txBody>
      </p:sp>
      <p:pic>
        <p:nvPicPr>
          <p:cNvPr id="214" name="Shape 214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4648200" y="2882450"/>
            <a:ext cx="4038598" cy="196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598" cy="452596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3429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fr-FR" sz="200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Android/iOS</a:t>
            </a:r>
            <a:endParaRPr lang="fr-FR" sz="2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  <a:p>
            <a:pPr marL="342900" marR="0" lvl="0" indent="-2921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fr-FR" sz="2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Compatible </a:t>
            </a:r>
            <a:r>
              <a:rPr lang="fr-FR" sz="2000" b="0" i="0" u="none" strike="noStrike" cap="none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Beacon</a:t>
            </a:r>
            <a:r>
              <a:rPr lang="fr-FR" sz="200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/</a:t>
            </a:r>
            <a:r>
              <a:rPr lang="fr-FR" sz="2000" b="0" i="0" u="none" strike="noStrike" cap="none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eddystone</a:t>
            </a:r>
            <a:endParaRPr lang="fr-FR" sz="2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  <a:p>
            <a:pPr marL="342900" marR="0" lvl="0" indent="-2921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fr-FR" sz="2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Fonctionnalités:</a:t>
            </a:r>
          </a:p>
          <a:p>
            <a:pPr marL="742950" marR="0" lvl="1" indent="-2476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lang="fr-FR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Configurer </a:t>
            </a:r>
            <a:r>
              <a:rPr lang="fr-FR" sz="180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un </a:t>
            </a:r>
            <a:r>
              <a:rPr lang="fr-FR" sz="1800" b="0" i="0" u="none" strike="noStrike" cap="none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scheduler</a:t>
            </a:r>
            <a:endParaRPr lang="fr-FR"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  <a:p>
            <a:pPr marL="742950" marR="0" lvl="1" indent="-2476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lang="fr-FR" sz="180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Pouvoir </a:t>
            </a:r>
            <a:r>
              <a:rPr lang="fr-FR" sz="1800" b="0" i="0" u="none" strike="noStrike" cap="none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overwriter</a:t>
            </a:r>
            <a:r>
              <a:rPr lang="fr-FR" sz="180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 le </a:t>
            </a:r>
            <a:r>
              <a:rPr lang="fr-FR" sz="1800" b="0" i="0" u="none" strike="noStrike" cap="none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schedule</a:t>
            </a:r>
            <a:r>
              <a:rPr lang="fr-FR" sz="180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 manuellement</a:t>
            </a:r>
            <a:endParaRPr lang="fr-FR"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  <a:p>
            <a:pPr marL="742950" marR="0" lvl="1" indent="-2476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r>
              <a:rPr lang="fr-FR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Détecter la présence / position de </a:t>
            </a:r>
            <a:r>
              <a:rPr lang="fr-FR" sz="180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l’utilisateur gr</a:t>
            </a:r>
            <a:r>
              <a:rPr lang="fr-FR" sz="180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âce aux </a:t>
            </a:r>
            <a:r>
              <a:rPr lang="fr-FR" sz="1800" b="0" i="0" u="none" strike="noStrike" cap="none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beacon</a:t>
            </a:r>
            <a:endParaRPr lang="fr-FR" sz="1800" b="0" i="0" u="none" strike="noStrike" cap="none" dirty="0" smtClean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  <a:p>
            <a:pPr marL="742950" marR="0" lvl="1" indent="-2476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–"/>
            </a:pPr>
            <a:endParaRPr lang="fr-FR"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  <a:p>
            <a:pPr marL="342900" marR="0" lvl="0" indent="508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fr-FR" sz="2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Application réalisée </a:t>
            </a:r>
            <a:r>
              <a:rPr lang="fr-FR" sz="200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en </a:t>
            </a:r>
            <a:r>
              <a:rPr lang="fr-FR" sz="2000" b="0" i="0" u="none" strike="noStrike" cap="none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react</a:t>
            </a:r>
            <a:r>
              <a:rPr lang="fr-FR" sz="200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 native</a:t>
            </a:r>
            <a:endParaRPr lang="fr-FR" sz="2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  <p:sp>
        <p:nvSpPr>
          <p:cNvPr id="220" name="Shape 220"/>
          <p:cNvSpPr/>
          <p:nvPr/>
        </p:nvSpPr>
        <p:spPr>
          <a:xfrm>
            <a:off x="0" y="764704"/>
            <a:ext cx="9144000" cy="504056"/>
          </a:xfrm>
          <a:prstGeom prst="rect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  <p:sp>
        <p:nvSpPr>
          <p:cNvPr id="221" name="Shape 221"/>
          <p:cNvSpPr txBox="1">
            <a:spLocks noGrp="1"/>
          </p:cNvSpPr>
          <p:nvPr>
            <p:ph type="title"/>
          </p:nvPr>
        </p:nvSpPr>
        <p:spPr>
          <a:xfrm>
            <a:off x="467543" y="0"/>
            <a:ext cx="8676456" cy="76470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fr-FR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Livrables attendus (2/4): 	application mobile</a:t>
            </a:r>
          </a:p>
        </p:txBody>
      </p:sp>
      <p:pic>
        <p:nvPicPr>
          <p:cNvPr id="222" name="Shape 222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 l="17597" r="-1"/>
          <a:stretch/>
        </p:blipFill>
        <p:spPr>
          <a:xfrm>
            <a:off x="4860032" y="2132856"/>
            <a:ext cx="3697563" cy="35283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598" cy="452596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•"/>
            </a:pPr>
            <a:r>
              <a:rPr lang="fr-FR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Contrôler les équipements connectés en fonction des actions de </a:t>
            </a:r>
            <a:r>
              <a:rPr lang="fr-FR" sz="240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l’utilisateur</a:t>
            </a:r>
          </a:p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•"/>
            </a:pPr>
            <a:endParaRPr lang="fr-FR" sz="2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  <a:p>
            <a: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fr-FR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Installée sur le </a:t>
            </a:r>
            <a:r>
              <a:rPr lang="fr-FR" sz="24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Raspberry</a:t>
            </a:r>
            <a:r>
              <a:rPr lang="fr-FR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 Pi, utilisé comme </a:t>
            </a:r>
            <a:r>
              <a:rPr lang="fr-FR" sz="240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serveur</a:t>
            </a:r>
          </a:p>
          <a:p>
            <a: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endParaRPr lang="fr-FR" sz="2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  <a:p>
            <a:pPr marL="457200" marR="0" lvl="0" indent="-228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fr-FR" sz="2400" b="0" i="0" u="none" strike="noStrike" cap="none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Intéraction</a:t>
            </a:r>
            <a:r>
              <a:rPr lang="fr-FR" sz="240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 avec des équipements 220 volts</a:t>
            </a:r>
            <a:endParaRPr lang="fr-FR" sz="2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  <a:p>
            <a:pPr marL="228600" marR="0" lvl="0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endParaRPr sz="2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  <p:sp>
        <p:nvSpPr>
          <p:cNvPr id="228" name="Shape 228"/>
          <p:cNvSpPr/>
          <p:nvPr/>
        </p:nvSpPr>
        <p:spPr>
          <a:xfrm>
            <a:off x="0" y="764704"/>
            <a:ext cx="9144000" cy="504056"/>
          </a:xfrm>
          <a:prstGeom prst="rect">
            <a:avLst/>
          </a:prstGeom>
          <a:solidFill>
            <a:schemeClr val="dk1"/>
          </a:solidFill>
          <a:ln w="254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  <p:sp>
        <p:nvSpPr>
          <p:cNvPr id="229" name="Shape 229"/>
          <p:cNvSpPr txBox="1">
            <a:spLocks noGrp="1"/>
          </p:cNvSpPr>
          <p:nvPr>
            <p:ph type="title"/>
          </p:nvPr>
        </p:nvSpPr>
        <p:spPr>
          <a:xfrm>
            <a:off x="467543" y="0"/>
            <a:ext cx="8676456" cy="76470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fr-FR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t>Livrables attendus (3/4): 	plateforme domotique</a:t>
            </a:r>
          </a:p>
        </p:txBody>
      </p:sp>
      <p:pic>
        <p:nvPicPr>
          <p:cNvPr id="230" name="Shape 230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5076055" y="2636914"/>
            <a:ext cx="3280894" cy="24278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name="Thème Offic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Thème Office">
  <a:themeElements>
    <a:clrScheme name="Bureau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765</Words>
  <Application>Microsoft Macintosh PowerPoint</Application>
  <PresentationFormat>Présentation à l'écran (4:3)</PresentationFormat>
  <Paragraphs>163</Paragraphs>
  <Slides>31</Slides>
  <Notes>31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31</vt:i4>
      </vt:variant>
    </vt:vector>
  </HeadingPairs>
  <TitlesOfParts>
    <vt:vector size="37" baseType="lpstr">
      <vt:lpstr>Calibri</vt:lpstr>
      <vt:lpstr>Consolas</vt:lpstr>
      <vt:lpstr>Times New Roman</vt:lpstr>
      <vt:lpstr>Arial</vt:lpstr>
      <vt:lpstr>Thème Office</vt:lpstr>
      <vt:lpstr>1_Thème Office</vt:lpstr>
      <vt:lpstr>Présentation PowerPoint</vt:lpstr>
      <vt:lpstr>CContexte et problème posé</vt:lpstr>
      <vt:lpstr>Contexte du projet</vt:lpstr>
      <vt:lpstr>Présentation PowerPoint</vt:lpstr>
      <vt:lpstr>Fonctions attendues </vt:lpstr>
      <vt:lpstr>Livrables attendus</vt:lpstr>
      <vt:lpstr>Livrables attendus (1/4): représentation de l’environnement</vt:lpstr>
      <vt:lpstr>Livrables attendus (2/4):  application mobile</vt:lpstr>
      <vt:lpstr>Livrables attendus (3/4):  plateforme domotique</vt:lpstr>
      <vt:lpstr>Livrables attendus (4/4): API REST</vt:lpstr>
      <vt:lpstr>  Points clés et choix techniques</vt:lpstr>
      <vt:lpstr>Les aspects techniques: Beacon/Raspberry Pi</vt:lpstr>
      <vt:lpstr>Eddystone VS Ibeacon</vt:lpstr>
      <vt:lpstr>Application</vt:lpstr>
      <vt:lpstr>Schéma macro</vt:lpstr>
      <vt:lpstr>Les aspects techniques</vt:lpstr>
      <vt:lpstr>Les aspects techniques</vt:lpstr>
      <vt:lpstr>Workplan</vt:lpstr>
      <vt:lpstr>Application</vt:lpstr>
      <vt:lpstr>Application mobile</vt:lpstr>
      <vt:lpstr>Application mobile</vt:lpstr>
      <vt:lpstr>Interface web</vt:lpstr>
      <vt:lpstr>Représentation de l’environnement</vt:lpstr>
      <vt:lpstr>Représentation de l’environnement</vt:lpstr>
      <vt:lpstr>Aujourd’hui :</vt:lpstr>
      <vt:lpstr>Application mobile</vt:lpstr>
      <vt:lpstr>Application mobile</vt:lpstr>
      <vt:lpstr>API REST</vt:lpstr>
      <vt:lpstr>API REST: User stories</vt:lpstr>
      <vt:lpstr>API REST: Doc – exemple des lampes</vt:lpstr>
      <vt:lpstr>Prochaine étape :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cp:lastModifiedBy>Paul Poupet</cp:lastModifiedBy>
  <cp:revision>7</cp:revision>
  <dcterms:modified xsi:type="dcterms:W3CDTF">2016-03-28T15:08:49Z</dcterms:modified>
</cp:coreProperties>
</file>